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2"/>
  </p:notesMasterIdLst>
  <p:sldIdLst>
    <p:sldId id="256" r:id="rId6"/>
    <p:sldId id="344" r:id="rId7"/>
    <p:sldId id="375" r:id="rId8"/>
    <p:sldId id="345" r:id="rId9"/>
    <p:sldId id="1792" r:id="rId10"/>
    <p:sldId id="1793" r:id="rId11"/>
    <p:sldId id="1794" r:id="rId12"/>
    <p:sldId id="1795" r:id="rId13"/>
    <p:sldId id="377" r:id="rId14"/>
    <p:sldId id="371" r:id="rId15"/>
    <p:sldId id="1495" r:id="rId16"/>
    <p:sldId id="352" r:id="rId17"/>
    <p:sldId id="353" r:id="rId18"/>
    <p:sldId id="367" r:id="rId19"/>
    <p:sldId id="1799" r:id="rId20"/>
    <p:sldId id="355" r:id="rId21"/>
    <p:sldId id="1800" r:id="rId22"/>
    <p:sldId id="1801" r:id="rId23"/>
    <p:sldId id="362" r:id="rId24"/>
    <p:sldId id="1802" r:id="rId25"/>
    <p:sldId id="366" r:id="rId26"/>
    <p:sldId id="382" r:id="rId27"/>
    <p:sldId id="384" r:id="rId28"/>
    <p:sldId id="385" r:id="rId29"/>
    <p:sldId id="1790" r:id="rId30"/>
    <p:sldId id="1791" r:id="rId31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433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CB182B-35D9-DF12-CB5F-85BEF5349532}" name="Monika Parafinaitytė-Rae" initials="MPR" userId="S::monika@gauce.lt::2b182fd3-f2cc-4ce6-bcdb-0411a6866d72" providerId="AD"/>
  <p188:author id="{42827A91-221C-447A-0CA8-B7E85539D40B}" name="Kristina Gaučė" initials="KG" userId="S::kristina@gauce.lt::aa3c1df0-d001-49a3-95d5-089bc37002ed" providerId="AD"/>
  <p188:author id="{79B1309E-1FFE-F3EE-7A49-812B8E613534}" name="Kristina Gaučė" initials="KG" userId="S::kristina_gauce.lt#ext#@dai0.onmicrosoft.com::29057900-953f-493b-953b-68bfca44cde0" providerId="AD"/>
  <p188:author id="{AC1ABEF9-AA1E-8EBD-3DF1-2BBB45BB4EE6}" name="evrim.atalas" initials="ev" userId="S::evrim.atalas_evr.com.tr#ext#@dai0.onmicrosoft.com::b0c38b3f-f292-4787-89d8-d8df37279ed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yneb Zühal Nalçakar" initials="ZZN" lastIdx="11" clrIdx="0">
    <p:extLst>
      <p:ext uri="{19B8F6BF-5375-455C-9EA6-DF929625EA0E}">
        <p15:presenceInfo xmlns:p15="http://schemas.microsoft.com/office/powerpoint/2012/main" userId="S-1-5-21-238884432-885254070-191615964-19961" providerId="AD"/>
      </p:ext>
    </p:extLst>
  </p:cmAuthor>
  <p:cmAuthor id="2" name="Una Vidović" initials="UV" lastIdx="6" clrIdx="1">
    <p:extLst>
      <p:ext uri="{19B8F6BF-5375-455C-9EA6-DF929625EA0E}">
        <p15:presenceInfo xmlns:p15="http://schemas.microsoft.com/office/powerpoint/2012/main" userId="S::una.vidovic@mobilita-evolva.hr::8e9bc825-d9a8-49f5-822b-bf08dbc75b21" providerId="AD"/>
      </p:ext>
    </p:extLst>
  </p:cmAuthor>
  <p:cmAuthor id="3" name="Monika Parafinaitytė-Rae" initials="MPR" lastIdx="1" clrIdx="2">
    <p:extLst>
      <p:ext uri="{19B8F6BF-5375-455C-9EA6-DF929625EA0E}">
        <p15:presenceInfo xmlns:p15="http://schemas.microsoft.com/office/powerpoint/2012/main" userId="S::monika@gauce.lt::2b182fd3-f2cc-4ce6-bcdb-0411a6866d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D6"/>
    <a:srgbClr val="D5B683"/>
    <a:srgbClr val="CA9984"/>
    <a:srgbClr val="FAF9D8"/>
    <a:srgbClr val="D8D7D4"/>
    <a:srgbClr val="5C8A69"/>
    <a:srgbClr val="E60052"/>
    <a:srgbClr val="CFDCC7"/>
    <a:srgbClr val="FF0000"/>
    <a:srgbClr val="BF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B49673-0A41-F23F-0E37-0138CE9DCDCC}" v="1" dt="2024-05-20T16:12:21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>
        <p:scale>
          <a:sx n="75" d="100"/>
          <a:sy n="75" d="100"/>
        </p:scale>
        <p:origin x="912" y="302"/>
      </p:cViewPr>
      <p:guideLst>
        <p:guide orient="horz" pos="1162"/>
        <p:guide pos="43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e Kacar" userId="S::ege_kacar@dai.com::3b608f1b-e610-420d-9dc0-63a8e798636a" providerId="AD" clId="Web-{34B49673-0A41-F23F-0E37-0138CE9DCDCC}"/>
    <pc:docChg chg="modSld">
      <pc:chgData name="Ege Kacar" userId="S::ege_kacar@dai.com::3b608f1b-e610-420d-9dc0-63a8e798636a" providerId="AD" clId="Web-{34B49673-0A41-F23F-0E37-0138CE9DCDCC}" dt="2024-05-20T16:12:21.989" v="0" actId="1076"/>
      <pc:docMkLst>
        <pc:docMk/>
      </pc:docMkLst>
      <pc:sldChg chg="modSp">
        <pc:chgData name="Ege Kacar" userId="S::ege_kacar@dai.com::3b608f1b-e610-420d-9dc0-63a8e798636a" providerId="AD" clId="Web-{34B49673-0A41-F23F-0E37-0138CE9DCDCC}" dt="2024-05-20T16:12:21.989" v="0" actId="1076"/>
        <pc:sldMkLst>
          <pc:docMk/>
          <pc:sldMk cId="1033278019" sldId="1791"/>
        </pc:sldMkLst>
        <pc:spChg chg="mod">
          <ac:chgData name="Ege Kacar" userId="S::ege_kacar@dai.com::3b608f1b-e610-420d-9dc0-63a8e798636a" providerId="AD" clId="Web-{34B49673-0A41-F23F-0E37-0138CE9DCDCC}" dt="2024-05-20T16:12:21.989" v="0" actId="1076"/>
          <ac:spMkLst>
            <pc:docMk/>
            <pc:sldMk cId="1033278019" sldId="1791"/>
            <ac:spMk id="108" creationId="{D0671DAD-9009-4203-A88A-1B00564912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9D-46D6-A11D-851AFA56EF4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9D-46D6-A11D-851AFA56EF4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9D-46D6-A11D-851AFA56EF42}"/>
              </c:ext>
            </c:extLst>
          </c:dPt>
          <c:dPt>
            <c:idx val="3"/>
            <c:bubble3D val="0"/>
            <c:spPr>
              <a:solidFill>
                <a:srgbClr val="ADD0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9D-46D6-A11D-851AFA56EF42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49D-46D6-A11D-851AFA56EF42}"/>
              </c:ext>
            </c:extLst>
          </c:dPt>
          <c:cat>
            <c:strRef>
              <c:f>Sheet1!$A$2:$A$6</c:f>
              <c:strCache>
                <c:ptCount val="5"/>
                <c:pt idx="0">
                  <c:v>Car</c:v>
                </c:pt>
                <c:pt idx="1">
                  <c:v>Shared car</c:v>
                </c:pt>
                <c:pt idx="2">
                  <c:v>PT</c:v>
                </c:pt>
                <c:pt idx="3">
                  <c:v>Cycling</c:v>
                </c:pt>
                <c:pt idx="4">
                  <c:v>Pedestrian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12</c:v>
                </c:pt>
                <c:pt idx="2">
                  <c:v>25</c:v>
                </c:pt>
                <c:pt idx="3">
                  <c:v>20</c:v>
                </c:pt>
                <c:pt idx="4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49D-46D6-A11D-851AFA56EF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CD-4D7F-89B5-F093959B47FD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CD-4D7F-89B5-F093959B47FD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CD-4D7F-89B5-F093959B47FD}"/>
              </c:ext>
            </c:extLst>
          </c:dPt>
          <c:dPt>
            <c:idx val="3"/>
            <c:bubble3D val="0"/>
            <c:spPr>
              <a:solidFill>
                <a:srgbClr val="ADD0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CD-4D7F-89B5-F093959B47FD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8CD-4D7F-89B5-F093959B47FD}"/>
              </c:ext>
            </c:extLst>
          </c:dPt>
          <c:cat>
            <c:strRef>
              <c:f>Sheet1!$A$2:$A$6</c:f>
              <c:strCache>
                <c:ptCount val="5"/>
                <c:pt idx="0">
                  <c:v>Car</c:v>
                </c:pt>
                <c:pt idx="1">
                  <c:v>Shared car</c:v>
                </c:pt>
                <c:pt idx="2">
                  <c:v>PT</c:v>
                </c:pt>
                <c:pt idx="3">
                  <c:v>Cycling</c:v>
                </c:pt>
                <c:pt idx="4">
                  <c:v>Pedestrian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15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CD-4D7F-89B5-F093959B4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2E-40B5-AF27-7C733A8F0CD8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2E-40B5-AF27-7C733A8F0CD8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2E-40B5-AF27-7C733A8F0CD8}"/>
              </c:ext>
            </c:extLst>
          </c:dPt>
          <c:dPt>
            <c:idx val="3"/>
            <c:bubble3D val="0"/>
            <c:spPr>
              <a:solidFill>
                <a:srgbClr val="ADD0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2E-40B5-AF27-7C733A8F0CD8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32E-40B5-AF27-7C733A8F0CD8}"/>
              </c:ext>
            </c:extLst>
          </c:dPt>
          <c:cat>
            <c:strRef>
              <c:f>Sheet1!$A$2:$A$6</c:f>
              <c:strCache>
                <c:ptCount val="5"/>
                <c:pt idx="0">
                  <c:v>Car</c:v>
                </c:pt>
                <c:pt idx="1">
                  <c:v>Shared car</c:v>
                </c:pt>
                <c:pt idx="2">
                  <c:v>PT</c:v>
                </c:pt>
                <c:pt idx="3">
                  <c:v>Cycling</c:v>
                </c:pt>
                <c:pt idx="4">
                  <c:v>Pedestrian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10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32E-40B5-AF27-7C733A8F0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23-44C4-8415-0482043CAA52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23-44C4-8415-0482043CAA5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23-44C4-8415-0482043CAA52}"/>
              </c:ext>
            </c:extLst>
          </c:dPt>
          <c:dPt>
            <c:idx val="3"/>
            <c:bubble3D val="0"/>
            <c:spPr>
              <a:solidFill>
                <a:srgbClr val="ADD0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23-44C4-8415-0482043CAA52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23-44C4-8415-0482043CAA52}"/>
              </c:ext>
            </c:extLst>
          </c:dPt>
          <c:cat>
            <c:strRef>
              <c:f>Sheet1!$A$2:$A$6</c:f>
              <c:strCache>
                <c:ptCount val="5"/>
                <c:pt idx="0">
                  <c:v>Car</c:v>
                </c:pt>
                <c:pt idx="1">
                  <c:v>Shared car</c:v>
                </c:pt>
                <c:pt idx="2">
                  <c:v>PT</c:v>
                </c:pt>
                <c:pt idx="3">
                  <c:v>Cycling</c:v>
                </c:pt>
                <c:pt idx="4">
                  <c:v>Pedestrian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</c:v>
                </c:pt>
                <c:pt idx="1">
                  <c:v>5</c:v>
                </c:pt>
                <c:pt idx="2">
                  <c:v>25</c:v>
                </c:pt>
                <c:pt idx="3">
                  <c:v>10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23-44C4-8415-0482043CA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0D724-4904-4CA9-9107-4DFACA066E24}" type="datetimeFigureOut">
              <a:rPr lang="tr-TR" smtClean="0"/>
              <a:t>20.05.2024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ED927-E912-4797-BF78-DE44306FA9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55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28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730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0507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2952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6242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6103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8371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614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479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024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2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1808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485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0138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92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3851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AED927-E912-4797-BF78-DE44306FA998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102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379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295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524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325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756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062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0909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ED927-E912-4797-BF78-DE44306FA99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03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0A3E-EC1B-BE41-AF73-5794AD89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12102-F6A1-E647-B542-70150272F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2A17F-0944-E34D-875E-617FAF4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D4525-0264-E84C-95C8-91CD70E1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F13-1800-6C4B-8C25-F6A9FEDA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111863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BEA6-1059-0141-A65A-D8D4D68C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9AB4F-7B82-D243-A669-E6095786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EB214-AB97-AF48-925F-810CB2A3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EB19-6087-3443-A321-370F17F2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F263-7B0F-C24F-95F4-30ED3C6C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764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7939-763A-104B-80E3-F3DC837F3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B66A-42A0-6644-B8B4-064A9FF56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2A4B-EC0E-CE4E-A659-C9F7982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8AB8-7787-0740-AF64-C83B6F4F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C07D-6479-754E-824E-E8B00CF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81058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0A3E-EC1B-BE41-AF73-5794AD897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12102-F6A1-E647-B542-70150272F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2A17F-0944-E34D-875E-617FAF4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D4525-0264-E84C-95C8-91CD70E1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39F13-1800-6C4B-8C25-F6A9FEDA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9782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5367-F17E-DE47-9929-C42CCAB7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8F11-3DBC-F942-94F1-BE75A2A5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52A5E-7E78-FC48-BD42-5470DE0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6358-DF79-AC47-A098-69F4A1F7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F7ECC-A9DD-DD4A-A6C8-C6F8F0F9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86294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329D-BED9-C94D-9D83-45D93948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B0F5-7BEF-F74D-BBE3-9050A5D1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CF16-F914-4B44-B8C9-8CC6B181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66344-58E6-B849-9C0B-3B209668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2122-B63B-034D-9A45-346F5FB7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53751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84ED-4250-AE40-A721-B058ED92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96A0-197F-4642-AFC2-DD2863970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6661-2162-7846-B16F-412F3CBA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B79D1-62C8-024F-B8FF-EF6D76EF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6469C-C78F-D541-B843-1B65083F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12CB7-23C5-184A-A074-6666C05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6535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72FE-474D-4343-8335-30D77B8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E049-B393-3C48-A072-41D67B59A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F4ED-A47A-1047-97F0-9C2BA0EE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8CD1C-CB99-244C-9FB1-0F7D09E3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AEFDF-5A0E-584B-9F10-D456F60C4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73F5B-2AE3-6A41-ABFC-53B0C81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6ACF9-7930-954A-B451-6819E2BC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993D2-18CD-0B42-A913-E8720D48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17544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167D-6431-8E41-AB9D-56EA0DBA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56DAF-71DC-FB4B-A4F4-B95E2877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DA0E9-BF52-714A-BACC-F5EDA29C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AF1F5-BBED-1B40-9975-F79983A3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3323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6894-5F1C-6241-B9D7-F5E4E195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74A5-B611-2647-8088-B5327796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8C56E-39BD-EA47-A014-7F22BB7F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68790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49E8-949A-3C44-AC2F-1448CB05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FF34-468D-B646-987C-56F0A8BB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0CC0B-4431-1A4E-A2A8-2EBF0227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E810-7AC5-E843-9BF9-6E60E24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B336-CC9D-804E-AF18-E9EE419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28C7E-DA50-5244-BA31-0249CFAB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85994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05367-F17E-DE47-9929-C42CCAB7F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8F11-3DBC-F942-94F1-BE75A2A5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52A5E-7E78-FC48-BD42-5470DE0EE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6358-DF79-AC47-A098-69F4A1F7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F7ECC-A9DD-DD4A-A6C8-C6F8F0F9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26402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D0B1-A979-D54D-82CA-05513FC9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043E2-63AA-7D4F-AD01-4159C89A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AEC3E-8BAE-5447-A9BC-9433F7887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0D9F-C43F-0145-AACD-B2FB700C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AD58C-2455-914F-AA32-48B7CED5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1F04A-BB99-814B-90E9-1847649B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57198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BEA6-1059-0141-A65A-D8D4D68C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9AB4F-7B82-D243-A669-E60957869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EB214-AB97-AF48-925F-810CB2A3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FEB19-6087-3443-A321-370F17F2F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F263-7B0F-C24F-95F4-30ED3C6C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961131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7939-763A-104B-80E3-F3DC837F3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DB66A-42A0-6644-B8B4-064A9FF56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2A4B-EC0E-CE4E-A659-C9F7982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8AB8-7787-0740-AF64-C83B6F4FF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7C07D-6479-754E-824E-E8B00CF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9001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S_Text">
  <p:cSld name="COS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53"/>
          <p:cNvSpPr txBox="1">
            <a:spLocks noGrp="1"/>
          </p:cNvSpPr>
          <p:nvPr>
            <p:ph type="body" idx="1"/>
          </p:nvPr>
        </p:nvSpPr>
        <p:spPr>
          <a:xfrm>
            <a:off x="606270" y="1134327"/>
            <a:ext cx="10935580" cy="4991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2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29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lvl="1" indent="-17145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88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028700" lvl="2" indent="-17145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88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lvl="3" indent="-17145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88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714500" lvl="4" indent="-171450" algn="l">
              <a:lnSpc>
                <a:spcPct val="100000"/>
              </a:lnSpc>
              <a:spcBef>
                <a:spcPts val="19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88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057400" lvl="5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53"/>
          <p:cNvSpPr txBox="1">
            <a:spLocks noGrp="1"/>
          </p:cNvSpPr>
          <p:nvPr>
            <p:ph type="sldNum" idx="12"/>
          </p:nvPr>
        </p:nvSpPr>
        <p:spPr>
          <a:xfrm>
            <a:off x="9175613" y="649116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ca-ES" smtClean="0"/>
              <a:pPr/>
              <a:t>‹#›</a:t>
            </a:fld>
            <a:endParaRPr lang="ca-ES"/>
          </a:p>
        </p:txBody>
      </p:sp>
      <p:sp>
        <p:nvSpPr>
          <p:cNvPr id="50" name="Google Shape;50;p153"/>
          <p:cNvSpPr txBox="1">
            <a:spLocks noGrp="1"/>
          </p:cNvSpPr>
          <p:nvPr>
            <p:ph type="body" idx="2"/>
          </p:nvPr>
        </p:nvSpPr>
        <p:spPr>
          <a:xfrm>
            <a:off x="606265" y="6356359"/>
            <a:ext cx="74222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>
                <a:srgbClr val="F17F09"/>
              </a:buClr>
              <a:buSzPts val="1200"/>
              <a:buNone/>
              <a:defRPr sz="847">
                <a:solidFill>
                  <a:srgbClr val="F17F0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lvl="1" indent="-171450" algn="l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028700" lvl="2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28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329D-BED9-C94D-9D83-45D93948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B0F5-7BEF-F74D-BBE3-9050A5D1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CF16-F914-4B44-B8C9-8CC6B181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66344-58E6-B849-9C0B-3B209668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2122-B63B-034D-9A45-346F5FB71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58511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84ED-4250-AE40-A721-B058ED92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96A0-197F-4642-AFC2-DD2863970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86661-2162-7846-B16F-412F3CBA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B79D1-62C8-024F-B8FF-EF6D76EF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6469C-C78F-D541-B843-1B65083F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12CB7-23C5-184A-A074-6666C05A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3081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72FE-474D-4343-8335-30D77B83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EE049-B393-3C48-A072-41D67B59A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FF4ED-A47A-1047-97F0-9C2BA0EE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8CD1C-CB99-244C-9FB1-0F7D09E30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AEFDF-5A0E-584B-9F10-D456F60C4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173F5B-2AE3-6A41-ABFC-53B0C8161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6ACF9-7930-954A-B451-6819E2BC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993D2-18CD-0B42-A913-E8720D48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8419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7167D-6431-8E41-AB9D-56EA0DBA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56DAF-71DC-FB4B-A4F4-B95E2877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DA0E9-BF52-714A-BACC-F5EDA29C8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AF1F5-BBED-1B40-9975-F79983A3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4478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C6894-5F1C-6241-B9D7-F5E4E195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74A5-B611-2647-8088-B5327796D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8C56E-39BD-EA47-A014-7F22BB7F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2870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49E8-949A-3C44-AC2F-1448CB05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FF34-468D-B646-987C-56F0A8BB3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0CC0B-4431-1A4E-A2A8-2EBF0227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6E810-7AC5-E843-9BF9-6E60E244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84B336-CC9D-804E-AF18-E9EE419C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E28C7E-DA50-5244-BA31-0249CFAB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11723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D0B1-A979-D54D-82CA-05513FC9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043E2-63AA-7D4F-AD01-4159C89A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AEC3E-8BAE-5447-A9BC-9433F7887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70D9F-C43F-0145-AACD-B2FB700C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AD58C-2455-914F-AA32-48B7CED5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1F04A-BB99-814B-90E9-1847649B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4303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D28A-CC22-8449-8711-93E9A9B6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1017-157D-DD4C-9C82-940383DE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FE9B-A464-9E4D-B978-643E1A93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534A3-5EAA-4443-90A8-EF952E083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3A30-E365-0E4E-80FF-5535631F8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820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D28A-CC22-8449-8711-93E9A9B6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1017-157D-DD4C-9C82-940383DE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FE9B-A464-9E4D-B978-643E1A93F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77E6-B808-DF40-9C53-260D8B1299E3}" type="datetimeFigureOut">
              <a:rPr lang="en-TR" smtClean="0"/>
              <a:t>05/20/2024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534A3-5EAA-4443-90A8-EF952E083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03A30-E365-0E4E-80FF-5535631F8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2DB8-2F9A-1049-91F9-A29E53715864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6967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0.png"/><Relationship Id="rId21" Type="http://schemas.openxmlformats.org/officeDocument/2006/relationships/chart" Target="../charts/chart4.xml"/><Relationship Id="rId7" Type="http://schemas.openxmlformats.org/officeDocument/2006/relationships/image" Target="../media/image14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svg"/><Relationship Id="rId20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image" Target="../media/image18.svg"/><Relationship Id="rId19" Type="http://schemas.openxmlformats.org/officeDocument/2006/relationships/chart" Target="../charts/chart2.xml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BB9A-8381-E048-B51B-ADFD3631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04864"/>
            <a:ext cx="12211346" cy="2160239"/>
          </a:xfrm>
          <a:solidFill>
            <a:srgbClr val="00445C"/>
          </a:solidFill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SMART Ankara</a:t>
            </a:r>
            <a:r>
              <a:rPr lang="lt-LT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:</a:t>
            </a:r>
            <a:br>
              <a:rPr lang="lt-LT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br>
              <a:rPr lang="lt-LT" sz="12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Sürdürülebilir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Kentsel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Hareketlilik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Planı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senaryo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sunumu</a:t>
            </a:r>
            <a:br>
              <a:rPr lang="lt-LT" sz="3600" b="1" dirty="0">
                <a:solidFill>
                  <a:schemeClr val="bg1">
                    <a:lumMod val="95000"/>
                  </a:schemeClr>
                </a:solidFill>
                <a:effectLst/>
                <a:latin typeface="Myriad Pro" panose="020B050303040302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endParaRPr lang="en-TR" sz="3600" b="1" dirty="0">
              <a:solidFill>
                <a:schemeClr val="bg1">
                  <a:lumMod val="9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63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70ECF3-ED9D-6010-8B8C-C43D7446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4448" y="539335"/>
            <a:ext cx="10523103" cy="559295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AF6F4-DEB6-87B0-8641-8881AB6A06B4}"/>
              </a:ext>
            </a:extLst>
          </p:cNvPr>
          <p:cNvSpPr/>
          <p:nvPr/>
        </p:nvSpPr>
        <p:spPr>
          <a:xfrm>
            <a:off x="8454570" y="391887"/>
            <a:ext cx="2438401" cy="4521200"/>
          </a:xfrm>
          <a:prstGeom prst="roundRect">
            <a:avLst/>
          </a:prstGeom>
          <a:solidFill>
            <a:srgbClr val="00FFFF">
              <a:alpha val="32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266714" y="334787"/>
            <a:ext cx="4940285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Process</a:t>
            </a:r>
            <a:r>
              <a:rPr lang="lt-LT" sz="280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of</a:t>
            </a:r>
            <a:r>
              <a:rPr lang="lt-LT" sz="280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scenario</a:t>
            </a:r>
            <a:r>
              <a:rPr lang="lt-LT" sz="280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building</a:t>
            </a:r>
            <a:endParaRPr lang="lt-LT" sz="280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73213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B7690A-B390-7A5E-3150-928734289413}"/>
              </a:ext>
            </a:extLst>
          </p:cNvPr>
          <p:cNvSpPr txBox="1"/>
          <p:nvPr/>
        </p:nvSpPr>
        <p:spPr>
          <a:xfrm>
            <a:off x="455822" y="1088790"/>
            <a:ext cx="4260204" cy="2434101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lIns="108000" tIns="108000" rIns="216000" bIns="108000" rtlCol="0">
            <a:spAutoFit/>
          </a:bodyPr>
          <a:lstStyle>
            <a:defPPr>
              <a:defRPr lang="lt-LT"/>
            </a:defPPr>
            <a:lvl1pPr algn="ctr">
              <a:defRPr sz="200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lt-LT" sz="1600" b="1" dirty="0">
                <a:solidFill>
                  <a:schemeClr val="accent4">
                    <a:lumMod val="75000"/>
                  </a:schemeClr>
                </a:solidFill>
              </a:rPr>
              <a:t>FAALİYET 2.1. 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ç</a:t>
            </a:r>
            <a:r>
              <a:rPr lang="lt-LT" sz="1600" b="1" dirty="0">
                <a:solidFill>
                  <a:schemeClr val="accent4">
                    <a:lumMod val="75000"/>
                  </a:schemeClr>
                </a:solidFill>
              </a:rPr>
              <a:t>ıktılar</a:t>
            </a:r>
            <a:r>
              <a:rPr lang="en-GB" sz="1600" b="1" dirty="0">
                <a:solidFill>
                  <a:schemeClr val="accent4">
                    <a:lumMod val="75000"/>
                  </a:schemeClr>
                </a:solidFill>
              </a:rPr>
              <a:t>ı</a:t>
            </a:r>
            <a:endParaRPr lang="lt-LT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1.   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Teknik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Rapor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kapsamında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: </a:t>
            </a:r>
          </a:p>
          <a:p>
            <a:pPr marL="542925" lvl="1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Olağan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İş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Senaryosunun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(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BaU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tanımı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; </a:t>
            </a:r>
          </a:p>
          <a:p>
            <a:pPr marL="542925" lvl="1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En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az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alternatif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senaryonun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tanımlanması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; </a:t>
            </a:r>
          </a:p>
          <a:p>
            <a:pPr marL="542925" lvl="1" indent="-2857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Öngörülen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senaryo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karşılaştırılmasının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sunulması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ve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tercih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edilen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senaryonun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belirlenmesi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; </a:t>
            </a:r>
          </a:p>
          <a:p>
            <a:pPr marL="542925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ABB - EGO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ve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ilgili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paydaşların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farklı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çalıştaylar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ve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toplantılar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aracılığıyla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sürece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katılımının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4">
                    <a:lumMod val="75000"/>
                  </a:schemeClr>
                </a:solidFill>
              </a:rPr>
              <a:t>sağlanması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lt-LT" sz="1200" dirty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en-GB" sz="1200" dirty="0">
                <a:solidFill>
                  <a:schemeClr val="accent4">
                    <a:lumMod val="75000"/>
                  </a:schemeClr>
                </a:solidFill>
              </a:rPr>
              <a:t>2. </a:t>
            </a:r>
            <a:r>
              <a:rPr lang="lt-LT" sz="1200" dirty="0">
                <a:solidFill>
                  <a:schemeClr val="accent4">
                    <a:lumMod val="75000"/>
                  </a:schemeClr>
                </a:solidFill>
              </a:rPr>
              <a:t>2 adet birer günlük genel vatandaş bilgilendirme toplantılarının düzenlenmesi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1B3DBD-12FA-829B-0EC6-0C3CB7287C62}"/>
              </a:ext>
            </a:extLst>
          </p:cNvPr>
          <p:cNvSpPr txBox="1"/>
          <p:nvPr/>
        </p:nvSpPr>
        <p:spPr>
          <a:xfrm>
            <a:off x="4959975" y="1088788"/>
            <a:ext cx="3275332" cy="254182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lIns="108000" tIns="108000" rIns="216000" bIns="108000" rtlCol="0">
            <a:noAutofit/>
          </a:bodyPr>
          <a:lstStyle>
            <a:defPPr>
              <a:defRPr lang="lt-LT"/>
            </a:defPPr>
            <a:lvl1pPr algn="ctr">
              <a:spcAft>
                <a:spcPts val="1200"/>
              </a:spcAft>
              <a:defRPr b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defRPr>
            </a:lvl1pPr>
            <a:lvl2pPr marL="542925" lvl="1" indent="-285750">
              <a:buFont typeface="Arial" panose="020B0604020202020204" pitchFamily="34" charset="0"/>
              <a:buChar char="•"/>
              <a:defRPr sz="1600">
                <a:solidFill>
                  <a:schemeClr val="accent4">
                    <a:lumMod val="75000"/>
                  </a:schemeClr>
                </a:solidFill>
              </a:defRPr>
            </a:lvl2pPr>
          </a:lstStyle>
          <a:p>
            <a:r>
              <a:rPr lang="lt-LT" sz="1600" dirty="0">
                <a:solidFill>
                  <a:schemeClr val="accent2">
                    <a:lumMod val="75000"/>
                  </a:schemeClr>
                </a:solidFill>
              </a:rPr>
              <a:t>FAALİYET 2.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ç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</a:rPr>
              <a:t>ıktılar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ı</a:t>
            </a:r>
            <a:endParaRPr lang="lt-LT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Aft>
                <a:spcPts val="600"/>
              </a:spcAft>
            </a:pPr>
            <a:r>
              <a:rPr lang="lt-LT" sz="1200" b="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Teknik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Rapor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kapsamında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:  </a:t>
            </a:r>
          </a:p>
          <a:p>
            <a:pPr lvl="1" algn="just"/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Ankara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savunuculuk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planı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için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SKUp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güncellemeleri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; </a:t>
            </a:r>
          </a:p>
          <a:p>
            <a:pPr lvl="1" algn="just"/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Paydaş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ve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vatandaş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istişareleri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sırasında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ortaya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çıkan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orta-uzun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vadeli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önceliklere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dayalı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özel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hedeflerin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tanımlanması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dahil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olmak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üzere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Ankara'nın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gelecekteki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gelişimi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için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Ortak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Vizyonun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accent2">
                    <a:lumMod val="75000"/>
                  </a:schemeClr>
                </a:solidFill>
              </a:rPr>
              <a:t>tanımlanması</a:t>
            </a:r>
            <a:r>
              <a:rPr lang="en-US" sz="1200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4B919-A798-13B9-72FC-B69C65E50EE8}"/>
              </a:ext>
            </a:extLst>
          </p:cNvPr>
          <p:cNvSpPr txBox="1"/>
          <p:nvPr/>
        </p:nvSpPr>
        <p:spPr>
          <a:xfrm>
            <a:off x="8479256" y="1088788"/>
            <a:ext cx="3275332" cy="2541822"/>
          </a:xfrm>
          <a:prstGeom prst="rect">
            <a:avLst/>
          </a:prstGeom>
          <a:noFill/>
          <a:ln w="19050">
            <a:solidFill>
              <a:srgbClr val="7F6000"/>
            </a:solidFill>
          </a:ln>
        </p:spPr>
        <p:txBody>
          <a:bodyPr wrap="square" lIns="108000" tIns="108000" rIns="216000" bIns="108000" rtlCol="0">
            <a:noAutofit/>
          </a:bodyPr>
          <a:lstStyle>
            <a:defPPr>
              <a:defRPr lang="lt-LT"/>
            </a:defPPr>
            <a:lvl1pPr algn="ctr">
              <a:spcAft>
                <a:spcPts val="1200"/>
              </a:spcAft>
              <a:defRPr sz="1600" b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defRPr>
            </a:lvl1pPr>
            <a:lvl2pPr marL="542925" lvl="1" indent="-285750">
              <a:buFont typeface="Arial" panose="020B0604020202020204" pitchFamily="34" charset="0"/>
              <a:buChar char="•"/>
              <a:defRPr sz="1600" b="0">
                <a:solidFill>
                  <a:schemeClr val="accent2">
                    <a:lumMod val="75000"/>
                  </a:schemeClr>
                </a:solidFill>
              </a:defRPr>
            </a:lvl2pPr>
          </a:lstStyle>
          <a:p>
            <a:r>
              <a:rPr lang="lt-LT" dirty="0">
                <a:solidFill>
                  <a:srgbClr val="7F6000"/>
                </a:solidFill>
              </a:rPr>
              <a:t>FAALİYET 2.</a:t>
            </a:r>
            <a:r>
              <a:rPr lang="en-GB" dirty="0">
                <a:solidFill>
                  <a:srgbClr val="7F6000"/>
                </a:solidFill>
              </a:rPr>
              <a:t>3</a:t>
            </a:r>
            <a:r>
              <a:rPr lang="lt-LT" dirty="0">
                <a:solidFill>
                  <a:srgbClr val="7F6000"/>
                </a:solidFill>
              </a:rPr>
              <a:t>. çıktıları</a:t>
            </a:r>
          </a:p>
          <a:p>
            <a:pPr marL="180975" indent="-180975" algn="just">
              <a:spcAft>
                <a:spcPts val="600"/>
              </a:spcAft>
              <a:buFont typeface="+mj-lt"/>
              <a:buAutoNum type="arabicPeriod"/>
            </a:pPr>
            <a:r>
              <a:rPr lang="en-US" sz="1200" b="0" dirty="0">
                <a:solidFill>
                  <a:srgbClr val="7F6000"/>
                </a:solidFill>
              </a:rPr>
              <a:t>Teknik </a:t>
            </a:r>
            <a:r>
              <a:rPr lang="en-US" sz="1200" b="0" dirty="0" err="1">
                <a:solidFill>
                  <a:srgbClr val="7F6000"/>
                </a:solidFill>
              </a:rPr>
              <a:t>Rapor</a:t>
            </a:r>
            <a:r>
              <a:rPr lang="en-US" sz="1200" b="0" dirty="0">
                <a:solidFill>
                  <a:srgbClr val="7F6000"/>
                </a:solidFill>
              </a:rPr>
              <a:t>, </a:t>
            </a:r>
            <a:r>
              <a:rPr lang="en-US" sz="1200" b="0" dirty="0" err="1">
                <a:solidFill>
                  <a:srgbClr val="7F6000"/>
                </a:solidFill>
              </a:rPr>
              <a:t>Ortak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Vizyonu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ve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SKUp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hedeflerini</a:t>
            </a:r>
            <a:r>
              <a:rPr lang="en-US" sz="1200" b="0" dirty="0">
                <a:solidFill>
                  <a:srgbClr val="7F6000"/>
                </a:solidFill>
              </a:rPr>
              <a:t>, </a:t>
            </a:r>
            <a:r>
              <a:rPr lang="en-US" sz="1200" b="0" dirty="0" err="1">
                <a:solidFill>
                  <a:srgbClr val="7F6000"/>
                </a:solidFill>
              </a:rPr>
              <a:t>aşağıda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belirtilen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maddeler</a:t>
            </a:r>
            <a:r>
              <a:rPr lang="en-US" sz="1200" b="0" dirty="0">
                <a:solidFill>
                  <a:srgbClr val="7F6000"/>
                </a:solidFill>
              </a:rPr>
              <a:t> de </a:t>
            </a:r>
            <a:r>
              <a:rPr lang="en-US" sz="1200" b="0" dirty="0" err="1">
                <a:solidFill>
                  <a:srgbClr val="7F6000"/>
                </a:solidFill>
              </a:rPr>
              <a:t>dahil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olmak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üzere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tanımlanan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hedeflerin</a:t>
            </a:r>
            <a:r>
              <a:rPr lang="en-US" sz="1200" b="0" dirty="0">
                <a:solidFill>
                  <a:srgbClr val="7F6000"/>
                </a:solidFill>
              </a:rPr>
              <a:t> her </a:t>
            </a:r>
            <a:r>
              <a:rPr lang="en-US" sz="1200" b="0" dirty="0" err="1">
                <a:solidFill>
                  <a:srgbClr val="7F6000"/>
                </a:solidFill>
              </a:rPr>
              <a:t>biri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için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göstergeler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ve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hedeflerle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birlikte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tanımlamaktadır</a:t>
            </a:r>
            <a:r>
              <a:rPr lang="en-US" sz="1200" b="0" dirty="0">
                <a:solidFill>
                  <a:srgbClr val="7F6000"/>
                </a:solidFill>
              </a:rPr>
              <a:t>: </a:t>
            </a:r>
          </a:p>
          <a:p>
            <a:pPr marL="452438" lvl="1" indent="-260350"/>
            <a:r>
              <a:rPr lang="en-US" sz="1200" b="0" dirty="0" err="1">
                <a:solidFill>
                  <a:srgbClr val="7F6000"/>
                </a:solidFill>
              </a:rPr>
              <a:t>Ankara'ya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yönelik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hedefler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için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SKUp'un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tanımlanması</a:t>
            </a:r>
            <a:r>
              <a:rPr lang="en-US" sz="1200" b="0" dirty="0">
                <a:solidFill>
                  <a:srgbClr val="7F6000"/>
                </a:solidFill>
              </a:rPr>
              <a:t>; </a:t>
            </a:r>
          </a:p>
          <a:p>
            <a:pPr marL="452438" lvl="1" indent="-260350"/>
            <a:r>
              <a:rPr lang="en-US" sz="1200" b="0" dirty="0" err="1">
                <a:solidFill>
                  <a:srgbClr val="7F6000"/>
                </a:solidFill>
              </a:rPr>
              <a:t>Tanımlanan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hedefler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için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göstergelerin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belirlenmesi</a:t>
            </a:r>
            <a:r>
              <a:rPr lang="en-US" sz="1200" b="0" dirty="0">
                <a:solidFill>
                  <a:srgbClr val="7F6000"/>
                </a:solidFill>
              </a:rPr>
              <a:t>; </a:t>
            </a:r>
          </a:p>
          <a:p>
            <a:pPr marL="452438" lvl="1" indent="-260350"/>
            <a:r>
              <a:rPr lang="en-US" sz="1200" b="0" dirty="0" err="1">
                <a:solidFill>
                  <a:srgbClr val="7F6000"/>
                </a:solidFill>
              </a:rPr>
              <a:t>Hedeflerin</a:t>
            </a:r>
            <a:r>
              <a:rPr lang="en-US" sz="1200" b="0" dirty="0">
                <a:solidFill>
                  <a:srgbClr val="7F6000"/>
                </a:solidFill>
              </a:rPr>
              <a:t> </a:t>
            </a:r>
            <a:r>
              <a:rPr lang="en-US" sz="1200" b="0" dirty="0" err="1">
                <a:solidFill>
                  <a:srgbClr val="7F6000"/>
                </a:solidFill>
              </a:rPr>
              <a:t>oluşturulması</a:t>
            </a:r>
            <a:r>
              <a:rPr lang="en-US" sz="1200" b="0" dirty="0">
                <a:solidFill>
                  <a:srgbClr val="7F6000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390C1-D826-5148-6EB4-4A0F404C5642}"/>
              </a:ext>
            </a:extLst>
          </p:cNvPr>
          <p:cNvSpPr txBox="1"/>
          <p:nvPr/>
        </p:nvSpPr>
        <p:spPr>
          <a:xfrm>
            <a:off x="455823" y="3898830"/>
            <a:ext cx="4504152" cy="21112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lt-LT"/>
            </a:defPPr>
            <a:lvl1pPr algn="ctr"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Yapılacak</a:t>
            </a:r>
            <a:r>
              <a:rPr lang="en-US" dirty="0"/>
              <a:t> </a:t>
            </a:r>
            <a:r>
              <a:rPr lang="en-US" dirty="0" err="1"/>
              <a:t>İşler</a:t>
            </a:r>
            <a:r>
              <a:rPr lang="en-US" dirty="0"/>
              <a:t> </a:t>
            </a:r>
            <a:r>
              <a:rPr lang="en-US" dirty="0" err="1"/>
              <a:t>Listesi</a:t>
            </a:r>
            <a:r>
              <a:rPr lang="en-US" sz="18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Senaryo</a:t>
            </a:r>
            <a:r>
              <a:rPr lang="en-US" sz="1400" b="0" dirty="0"/>
              <a:t> </a:t>
            </a:r>
            <a:r>
              <a:rPr lang="en-US" sz="1400" b="0" dirty="0" err="1"/>
              <a:t>geliştirme</a:t>
            </a:r>
            <a:r>
              <a:rPr lang="en-US" sz="1400" b="0" dirty="0"/>
              <a:t> </a:t>
            </a:r>
            <a:r>
              <a:rPr lang="en-US" sz="1400" b="0" dirty="0" err="1"/>
              <a:t>metodolojisi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Tanımlanan</a:t>
            </a:r>
            <a:r>
              <a:rPr lang="en-US" sz="1400" b="0" dirty="0"/>
              <a:t> </a:t>
            </a:r>
            <a:r>
              <a:rPr lang="en-US" sz="1400" b="0" dirty="0" err="1"/>
              <a:t>Olağan</a:t>
            </a:r>
            <a:r>
              <a:rPr lang="en-US" sz="1400" b="0" dirty="0"/>
              <a:t> </a:t>
            </a:r>
            <a:r>
              <a:rPr lang="en-US" sz="1400" b="0" dirty="0" err="1"/>
              <a:t>İş</a:t>
            </a:r>
            <a:r>
              <a:rPr lang="en-US" sz="1400" b="0" dirty="0"/>
              <a:t> </a:t>
            </a:r>
            <a:r>
              <a:rPr lang="en-US" sz="1400" b="0" dirty="0" err="1"/>
              <a:t>Senaryosu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Tanımlanan</a:t>
            </a:r>
            <a:r>
              <a:rPr lang="en-US" sz="1400" b="0" dirty="0"/>
              <a:t> 6 </a:t>
            </a:r>
            <a:r>
              <a:rPr lang="en-US" sz="1400" b="0" dirty="0" err="1"/>
              <a:t>alternatif</a:t>
            </a:r>
            <a:r>
              <a:rPr lang="en-US" sz="1400" b="0" dirty="0"/>
              <a:t> </a:t>
            </a:r>
            <a:r>
              <a:rPr lang="en-US" sz="1400" b="0" dirty="0" err="1"/>
              <a:t>senaryo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Metodoloji</a:t>
            </a:r>
            <a:r>
              <a:rPr lang="en-US" sz="1400" b="0" dirty="0"/>
              <a:t> </a:t>
            </a:r>
            <a:r>
              <a:rPr lang="en-US" sz="1400" b="0" dirty="0" err="1"/>
              <a:t>karşılaştırması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Senaryo</a:t>
            </a:r>
            <a:r>
              <a:rPr lang="en-US" sz="1400" b="0" dirty="0"/>
              <a:t> </a:t>
            </a:r>
            <a:r>
              <a:rPr lang="en-US" sz="1400" b="0" dirty="0" err="1"/>
              <a:t>karşılaştırması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 err="1"/>
              <a:t>Seçilen</a:t>
            </a:r>
            <a:r>
              <a:rPr lang="en-US" sz="1400" b="0" dirty="0"/>
              <a:t> 1 </a:t>
            </a:r>
            <a:r>
              <a:rPr lang="en-US" sz="1400" b="0" dirty="0" err="1"/>
              <a:t>senaryo</a:t>
            </a:r>
            <a:endParaRPr lang="en-US" sz="1400" b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dirty="0"/>
              <a:t>2 </a:t>
            </a:r>
            <a:r>
              <a:rPr lang="en-US" sz="1400" b="0" dirty="0" err="1"/>
              <a:t>Vatandaş</a:t>
            </a:r>
            <a:r>
              <a:rPr lang="en-US" sz="1400" b="0" dirty="0"/>
              <a:t> </a:t>
            </a:r>
            <a:r>
              <a:rPr lang="en-US" sz="1400" b="0" dirty="0" err="1"/>
              <a:t>Toplantısı</a:t>
            </a:r>
            <a:endParaRPr lang="en-US" sz="14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5BAB94-9D92-5D0D-1D4E-DD349F30E24B}"/>
              </a:ext>
            </a:extLst>
          </p:cNvPr>
          <p:cNvSpPr txBox="1"/>
          <p:nvPr/>
        </p:nvSpPr>
        <p:spPr>
          <a:xfrm>
            <a:off x="5150734" y="3898831"/>
            <a:ext cx="2905246" cy="1940957"/>
          </a:xfrm>
          <a:prstGeom prst="roundRect">
            <a:avLst/>
          </a:prstGeom>
          <a:solidFill>
            <a:srgbClr val="C55A11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lt-LT"/>
            </a:defPPr>
            <a:lvl1pPr algn="ctr">
              <a:defRPr sz="200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Yapılacak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İşler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chemeClr val="bg1"/>
                </a:solidFill>
              </a:rPr>
              <a:t>Öncü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Vizyon</a:t>
            </a:r>
            <a:endParaRPr lang="en-US" sz="1400" dirty="0">
              <a:solidFill>
                <a:schemeClr val="bg1"/>
              </a:solidFill>
            </a:endParaRPr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chemeClr val="bg1"/>
                </a:solidFill>
              </a:rPr>
              <a:t>Tanımlanan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Vizyon</a:t>
            </a:r>
            <a:endParaRPr lang="en-US" sz="1400" dirty="0">
              <a:solidFill>
                <a:schemeClr val="bg1"/>
              </a:solidFill>
            </a:endParaRPr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err="1">
                <a:solidFill>
                  <a:schemeClr val="bg1"/>
                </a:solidFill>
              </a:rPr>
              <a:t>Tüm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ulaşım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modları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için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niteliksel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hedefler</a:t>
            </a:r>
            <a:endParaRPr lang="en-US" sz="1400" dirty="0">
              <a:solidFill>
                <a:schemeClr val="bg1"/>
              </a:solidFill>
            </a:endParaRPr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bg1"/>
                </a:solidFill>
              </a:rPr>
              <a:t>UPD of </a:t>
            </a:r>
            <a:r>
              <a:rPr lang="en-US" sz="1400" dirty="0" err="1">
                <a:solidFill>
                  <a:schemeClr val="bg1"/>
                </a:solidFill>
              </a:rPr>
              <a:t>Advocay</a:t>
            </a:r>
            <a:r>
              <a:rPr lang="en-US" sz="1400" dirty="0">
                <a:solidFill>
                  <a:schemeClr val="bg1"/>
                </a:solidFill>
              </a:rPr>
              <a:t>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16C87-8051-1DB2-B4E6-2DBB20A2055C}"/>
              </a:ext>
            </a:extLst>
          </p:cNvPr>
          <p:cNvSpPr txBox="1"/>
          <p:nvPr/>
        </p:nvSpPr>
        <p:spPr>
          <a:xfrm>
            <a:off x="8235307" y="3898831"/>
            <a:ext cx="3519281" cy="161746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lt-LT"/>
            </a:defPPr>
            <a:lvl1pPr algn="ctr"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Yapılacak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İşler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 err="1"/>
              <a:t>Tanımlanan</a:t>
            </a:r>
            <a:r>
              <a:rPr lang="en-US" sz="1400" b="0" dirty="0"/>
              <a:t> </a:t>
            </a:r>
            <a:r>
              <a:rPr lang="en-US" sz="1400" b="0" dirty="0" err="1"/>
              <a:t>SKUp</a:t>
            </a:r>
            <a:r>
              <a:rPr lang="en-US" sz="1400" b="0" dirty="0"/>
              <a:t> </a:t>
            </a:r>
            <a:r>
              <a:rPr lang="en-US" sz="1400" b="0" dirty="0" err="1"/>
              <a:t>hedefleri</a:t>
            </a:r>
            <a:endParaRPr lang="en-US" sz="1400" b="0" dirty="0"/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 err="1"/>
              <a:t>SKUp</a:t>
            </a:r>
            <a:r>
              <a:rPr lang="en-US" sz="1400" b="0" dirty="0"/>
              <a:t> </a:t>
            </a:r>
            <a:r>
              <a:rPr lang="en-US" sz="1400" b="0" dirty="0" err="1"/>
              <a:t>hedefleri</a:t>
            </a:r>
            <a:r>
              <a:rPr lang="en-US" sz="1400" b="0" dirty="0"/>
              <a:t> </a:t>
            </a:r>
            <a:r>
              <a:rPr lang="en-US" sz="1400" b="0" dirty="0" err="1"/>
              <a:t>için</a:t>
            </a:r>
            <a:r>
              <a:rPr lang="en-US" sz="1400" b="0" dirty="0"/>
              <a:t> </a:t>
            </a:r>
            <a:r>
              <a:rPr lang="en-US" sz="1400" b="0" dirty="0" err="1"/>
              <a:t>nicel</a:t>
            </a:r>
            <a:r>
              <a:rPr lang="en-US" sz="1400" b="0" dirty="0"/>
              <a:t> </a:t>
            </a:r>
            <a:r>
              <a:rPr lang="en-US" sz="1400" b="0" dirty="0" err="1"/>
              <a:t>ve</a:t>
            </a:r>
            <a:r>
              <a:rPr lang="en-US" sz="1400" b="0" dirty="0"/>
              <a:t> </a:t>
            </a:r>
            <a:r>
              <a:rPr lang="en-US" sz="1400" b="0" dirty="0" err="1"/>
              <a:t>nitel</a:t>
            </a:r>
            <a:r>
              <a:rPr lang="en-US" sz="1400" b="0" dirty="0"/>
              <a:t> </a:t>
            </a:r>
            <a:r>
              <a:rPr lang="en-US" sz="1400" b="0" dirty="0" err="1"/>
              <a:t>göstergeler</a:t>
            </a:r>
            <a:endParaRPr lang="en-US" sz="1400" b="0" dirty="0"/>
          </a:p>
          <a:p>
            <a:pPr marL="285750" marR="0" lvl="0" indent="-285750" algn="l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400" b="0" dirty="0"/>
              <a:t>Belirlenen amaçlar için SMART Hedefler</a:t>
            </a:r>
            <a:endParaRPr lang="en-US" sz="1400" b="0" dirty="0"/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A47D7D13-57F9-BF2E-421A-660EEFBF2E8D}"/>
              </a:ext>
            </a:extLst>
          </p:cNvPr>
          <p:cNvSpPr/>
          <p:nvPr/>
        </p:nvSpPr>
        <p:spPr>
          <a:xfrm rot="5400000">
            <a:off x="2363887" y="3632173"/>
            <a:ext cx="444073" cy="461665"/>
          </a:xfrm>
          <a:prstGeom prst="stripedRightArrow">
            <a:avLst>
              <a:gd name="adj1" fmla="val 42143"/>
              <a:gd name="adj2" fmla="val 6507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2B58A5FB-B2C0-DC77-6D1F-73907822C268}"/>
              </a:ext>
            </a:extLst>
          </p:cNvPr>
          <p:cNvSpPr/>
          <p:nvPr/>
        </p:nvSpPr>
        <p:spPr>
          <a:xfrm rot="5400000">
            <a:off x="6375604" y="3621813"/>
            <a:ext cx="444073" cy="461665"/>
          </a:xfrm>
          <a:prstGeom prst="stripedRightArrow">
            <a:avLst>
              <a:gd name="adj1" fmla="val 42143"/>
              <a:gd name="adj2" fmla="val 6507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C152B190-5722-3D2D-32C4-35A25D7B1764}"/>
              </a:ext>
            </a:extLst>
          </p:cNvPr>
          <p:cNvSpPr/>
          <p:nvPr/>
        </p:nvSpPr>
        <p:spPr>
          <a:xfrm rot="5400000">
            <a:off x="9894885" y="3621814"/>
            <a:ext cx="444073" cy="461665"/>
          </a:xfrm>
          <a:prstGeom prst="stripedRightArrow">
            <a:avLst>
              <a:gd name="adj1" fmla="val 42143"/>
              <a:gd name="adj2" fmla="val 6507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A71169-A2F2-C4F5-EB98-356E51449245}"/>
              </a:ext>
            </a:extLst>
          </p:cNvPr>
          <p:cNvSpPr txBox="1"/>
          <p:nvPr/>
        </p:nvSpPr>
        <p:spPr>
          <a:xfrm>
            <a:off x="-305124" y="4085042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35281E-A23E-47A4-02F3-06D8A616A871}"/>
              </a:ext>
            </a:extLst>
          </p:cNvPr>
          <p:cNvSpPr txBox="1"/>
          <p:nvPr/>
        </p:nvSpPr>
        <p:spPr>
          <a:xfrm>
            <a:off x="4362281" y="4127455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FD198B-EE18-6148-40FA-0EC26E40207F}"/>
              </a:ext>
            </a:extLst>
          </p:cNvPr>
          <p:cNvSpPr txBox="1"/>
          <p:nvPr/>
        </p:nvSpPr>
        <p:spPr>
          <a:xfrm>
            <a:off x="-331210" y="4281160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F1AD6-9BFF-558B-CBA7-2A54E41EAEF7}"/>
              </a:ext>
            </a:extLst>
          </p:cNvPr>
          <p:cNvSpPr txBox="1"/>
          <p:nvPr/>
        </p:nvSpPr>
        <p:spPr>
          <a:xfrm>
            <a:off x="-331210" y="4505936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485913-C2BB-342D-BB1E-0F6F52CA4D01}"/>
              </a:ext>
            </a:extLst>
          </p:cNvPr>
          <p:cNvSpPr txBox="1"/>
          <p:nvPr/>
        </p:nvSpPr>
        <p:spPr>
          <a:xfrm>
            <a:off x="-331210" y="4716714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4A86B2-C914-AE57-7F63-03F54ADFC9AF}"/>
              </a:ext>
            </a:extLst>
          </p:cNvPr>
          <p:cNvGrpSpPr/>
          <p:nvPr/>
        </p:nvGrpSpPr>
        <p:grpSpPr>
          <a:xfrm>
            <a:off x="7398148" y="106733"/>
            <a:ext cx="9269934" cy="647123"/>
            <a:chOff x="3087226" y="6363077"/>
            <a:chExt cx="9269934" cy="64712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7ED2E5-7DB6-8CE0-1829-2DA054D30E0F}"/>
                </a:ext>
              </a:extLst>
            </p:cNvPr>
            <p:cNvSpPr txBox="1"/>
            <p:nvPr/>
          </p:nvSpPr>
          <p:spPr>
            <a:xfrm>
              <a:off x="3087226" y="6363077"/>
              <a:ext cx="21036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n>
                    <a:solidFill>
                      <a:schemeClr val="tx1"/>
                    </a:solidFill>
                  </a:ln>
                  <a:solidFill>
                    <a:schemeClr val="accent6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endParaRPr lang="lt-LT" kern="1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A1CA6F-1459-F95D-FFE8-252012461908}"/>
                </a:ext>
              </a:extLst>
            </p:cNvPr>
            <p:cNvSpPr txBox="1"/>
            <p:nvPr/>
          </p:nvSpPr>
          <p:spPr>
            <a:xfrm>
              <a:off x="4984983" y="6363869"/>
              <a:ext cx="21036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a typeface="Calibri" panose="020F0502020204030204" pitchFamily="34" charset="0"/>
                  <a:cs typeface="Poppins" panose="00000500000000000000" pitchFamily="2" charset="-70"/>
                  <a:sym typeface="Wingdings" panose="05000000000000000000" pitchFamily="2" charset="2"/>
                </a:rPr>
                <a:t></a:t>
              </a:r>
              <a:endParaRPr lang="lt-LT" sz="360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50C8B8-F3F4-2118-58F6-7665112B62A7}"/>
                </a:ext>
              </a:extLst>
            </p:cNvPr>
            <p:cNvSpPr txBox="1"/>
            <p:nvPr/>
          </p:nvSpPr>
          <p:spPr>
            <a:xfrm>
              <a:off x="4271117" y="6437817"/>
              <a:ext cx="6267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kern="100" dirty="0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- </a:t>
              </a:r>
              <a:r>
                <a:rPr lang="en-US" sz="1800" kern="100" dirty="0" err="1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Tamamlandı</a:t>
              </a:r>
              <a:endParaRPr lang="lt-LT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951E6A-F1D4-D78E-BCA4-5C15770310C2}"/>
                </a:ext>
              </a:extLst>
            </p:cNvPr>
            <p:cNvSpPr txBox="1"/>
            <p:nvPr/>
          </p:nvSpPr>
          <p:spPr>
            <a:xfrm>
              <a:off x="6089470" y="6478910"/>
              <a:ext cx="6267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kern="100" dirty="0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- </a:t>
              </a:r>
              <a:r>
                <a:rPr lang="en-US" sz="1800" kern="100" dirty="0" err="1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Devam</a:t>
              </a:r>
              <a:r>
                <a:rPr lang="en-US" sz="1800" kern="100" dirty="0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800" kern="100" dirty="0" err="1">
                  <a:latin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etmekte</a:t>
              </a:r>
              <a:endParaRPr lang="lt-LT" dirty="0"/>
            </a:p>
          </p:txBody>
        </p:sp>
      </p:grp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F827E8-2AA3-0F20-8D73-8AF705B1A9D3}"/>
              </a:ext>
            </a:extLst>
          </p:cNvPr>
          <p:cNvSpPr txBox="1">
            <a:spLocks/>
          </p:cNvSpPr>
          <p:nvPr/>
        </p:nvSpPr>
        <p:spPr>
          <a:xfrm>
            <a:off x="266715" y="334787"/>
            <a:ext cx="4667236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>
                <a:solidFill>
                  <a:srgbClr val="00717F"/>
                </a:solidFill>
                <a:latin typeface="Myriad Pro"/>
                <a:ea typeface="Open Sans Extrabold"/>
                <a:cs typeface="Open Sans Extrabold"/>
              </a:rPr>
              <a:t>C2 OUTPUTS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32BA3-A4F3-EFD4-FC0B-C3C573904603}"/>
              </a:ext>
            </a:extLst>
          </p:cNvPr>
          <p:cNvSpPr txBox="1"/>
          <p:nvPr/>
        </p:nvSpPr>
        <p:spPr>
          <a:xfrm>
            <a:off x="-331210" y="5363045"/>
            <a:ext cx="2103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Calibri" panose="020F0502020204030204" pitchFamily="34" charset="0"/>
                <a:cs typeface="Poppins" panose="00000500000000000000" pitchFamily="2" charset="-70"/>
                <a:sym typeface="Wingdings" panose="05000000000000000000" pitchFamily="2" charset="2"/>
              </a:rPr>
              <a:t></a:t>
            </a:r>
            <a:endParaRPr lang="lt-LT" sz="3600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4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DF16AD40-3BDD-D67D-AD41-BD8C73D6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34F0A49-5C37-9BFB-D156-D9C2CBEC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D46AB71B-48E2-DB2C-7E61-1E3B31252DD6}"/>
              </a:ext>
            </a:extLst>
          </p:cNvPr>
          <p:cNvSpPr/>
          <p:nvPr/>
        </p:nvSpPr>
        <p:spPr>
          <a:xfrm>
            <a:off x="1750703" y="1224747"/>
            <a:ext cx="4133452" cy="1080000"/>
          </a:xfrm>
          <a:prstGeom prst="roundRect">
            <a:avLst/>
          </a:prstGeom>
          <a:gradFill flip="none" rotWithShape="1">
            <a:gsLst>
              <a:gs pos="0">
                <a:srgbClr val="F3F3F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en-US" sz="1200" dirty="0" err="1">
                <a:solidFill>
                  <a:schemeClr val="tx1"/>
                </a:solidFill>
              </a:rPr>
              <a:t>Proje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başında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kurgulanan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Merkezi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İş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Alanı</a:t>
            </a:r>
            <a:r>
              <a:rPr lang="en-US" sz="1200" dirty="0">
                <a:solidFill>
                  <a:schemeClr val="tx1"/>
                </a:solidFill>
              </a:rPr>
              <a:t> (MİA) </a:t>
            </a:r>
            <a:r>
              <a:rPr lang="en-US" sz="1200" dirty="0" err="1">
                <a:solidFill>
                  <a:schemeClr val="tx1"/>
                </a:solidFill>
              </a:rPr>
              <a:t>tanımıyla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belirlenmiş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D0671DAD-9009-4203-A88A-1B00564912E0}"/>
              </a:ext>
            </a:extLst>
          </p:cNvPr>
          <p:cNvSpPr/>
          <p:nvPr/>
        </p:nvSpPr>
        <p:spPr>
          <a:xfrm>
            <a:off x="246368" y="1224747"/>
            <a:ext cx="1872000" cy="1080000"/>
          </a:xfrm>
          <a:prstGeom prst="roundRect">
            <a:avLst/>
          </a:prstGeom>
          <a:solidFill>
            <a:srgbClr val="AEAE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="1" dirty="0">
                <a:solidFill>
                  <a:schemeClr val="tx1"/>
                </a:solidFill>
              </a:rPr>
              <a:t>Kent Merkezi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6965CC97-32CE-8084-0CCA-D6326BC78E73}"/>
              </a:ext>
            </a:extLst>
          </p:cNvPr>
          <p:cNvSpPr/>
          <p:nvPr/>
        </p:nvSpPr>
        <p:spPr>
          <a:xfrm>
            <a:off x="1750703" y="2476006"/>
            <a:ext cx="4133452" cy="1080000"/>
          </a:xfrm>
          <a:prstGeom prst="roundRect">
            <a:avLst/>
          </a:prstGeom>
          <a:gradFill flip="none" rotWithShape="1">
            <a:gsLst>
              <a:gs pos="0">
                <a:srgbClr val="F3F3F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Kent </a:t>
            </a:r>
            <a:r>
              <a:rPr lang="en-US" sz="1200" dirty="0" err="1">
                <a:solidFill>
                  <a:schemeClr val="tx1"/>
                </a:solidFill>
              </a:rPr>
              <a:t>merkezine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yakın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nüfus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yoğunluğu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fazla</a:t>
            </a:r>
            <a:r>
              <a:rPr lang="en-US" sz="1200" dirty="0">
                <a:solidFill>
                  <a:schemeClr val="tx1"/>
                </a:solidFill>
              </a:rPr>
              <a:t> 576 </a:t>
            </a:r>
            <a:r>
              <a:rPr lang="en-US" sz="1200" dirty="0" err="1">
                <a:solidFill>
                  <a:schemeClr val="tx1"/>
                </a:solidFill>
              </a:rPr>
              <a:t>kişi</a:t>
            </a:r>
            <a:r>
              <a:rPr lang="en-US" sz="1200" dirty="0">
                <a:solidFill>
                  <a:schemeClr val="tx1"/>
                </a:solidFill>
              </a:rPr>
              <a:t>/ha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. Bu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ayrıca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önemli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ulaşım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altyapıları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sanayi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bölgeleri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sağlık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hizmetlerinin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yoğunlaştığı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bölgeleri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içinde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barındırır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CD41352-920F-0E8D-90B8-5C94B8862997}"/>
              </a:ext>
            </a:extLst>
          </p:cNvPr>
          <p:cNvSpPr/>
          <p:nvPr/>
        </p:nvSpPr>
        <p:spPr>
          <a:xfrm>
            <a:off x="248275" y="2476006"/>
            <a:ext cx="1872000" cy="1080000"/>
          </a:xfrm>
          <a:prstGeom prst="round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600" b="1" dirty="0">
                <a:solidFill>
                  <a:schemeClr val="tx1"/>
                </a:solidFill>
              </a:rPr>
              <a:t>Kent merkezi çevresindeki yüksek yoğunluklu alanlar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438D8D7-9B4D-7BA2-4DE1-06083F5B6D50}"/>
              </a:ext>
            </a:extLst>
          </p:cNvPr>
          <p:cNvSpPr/>
          <p:nvPr/>
        </p:nvSpPr>
        <p:spPr>
          <a:xfrm>
            <a:off x="1750703" y="4978525"/>
            <a:ext cx="4133452" cy="1080000"/>
          </a:xfrm>
          <a:prstGeom prst="roundRect">
            <a:avLst/>
          </a:prstGeom>
          <a:gradFill flip="none" rotWithShape="1">
            <a:gsLst>
              <a:gs pos="0">
                <a:srgbClr val="F3F3F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en-US" sz="1200" dirty="0" err="1">
                <a:solidFill>
                  <a:schemeClr val="tx1"/>
                </a:solidFill>
              </a:rPr>
              <a:t>Nüfus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yoğunluğu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fazla</a:t>
            </a:r>
            <a:r>
              <a:rPr lang="en-US" sz="1200" dirty="0">
                <a:solidFill>
                  <a:schemeClr val="tx1"/>
                </a:solidFill>
              </a:rPr>
              <a:t> 10 </a:t>
            </a:r>
            <a:r>
              <a:rPr lang="en-US" sz="1200" dirty="0" err="1">
                <a:solidFill>
                  <a:schemeClr val="tx1"/>
                </a:solidFill>
              </a:rPr>
              <a:t>kişi</a:t>
            </a:r>
            <a:r>
              <a:rPr lang="en-US" sz="1200" dirty="0">
                <a:solidFill>
                  <a:schemeClr val="tx1"/>
                </a:solidFill>
              </a:rPr>
              <a:t>/ha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. Bu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merkezine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yüksek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yoğunluklu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kentsel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alanlara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uzak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alanlardır</a:t>
            </a:r>
            <a:r>
              <a:rPr lang="en-US" sz="1200" dirty="0">
                <a:solidFill>
                  <a:schemeClr val="tx1"/>
                </a:solidFill>
              </a:rPr>
              <a:t>. Bu </a:t>
            </a:r>
            <a:r>
              <a:rPr lang="en-US" sz="1200" dirty="0" err="1">
                <a:solidFill>
                  <a:schemeClr val="tx1"/>
                </a:solidFill>
              </a:rPr>
              <a:t>alanlara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toplu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taşıma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hizmeti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ulaştırmak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etkin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bir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biçimde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çalışmasını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sağlamak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kent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geneline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göre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daha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çetrefillidir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E60A8A1-519C-FDD6-9386-3BE37CBFB7DE}"/>
              </a:ext>
            </a:extLst>
          </p:cNvPr>
          <p:cNvSpPr/>
          <p:nvPr/>
        </p:nvSpPr>
        <p:spPr>
          <a:xfrm>
            <a:off x="246368" y="4978525"/>
            <a:ext cx="1872000" cy="1080000"/>
          </a:xfrm>
          <a:prstGeom prst="round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</a:rPr>
              <a:t>Düşük yoğunluktaki dış çeper alanları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D97ED78-09D2-AC87-3A0D-8FA5851589C9}"/>
              </a:ext>
            </a:extLst>
          </p:cNvPr>
          <p:cNvSpPr/>
          <p:nvPr/>
        </p:nvSpPr>
        <p:spPr>
          <a:xfrm>
            <a:off x="1750703" y="3727265"/>
            <a:ext cx="4133452" cy="1080000"/>
          </a:xfrm>
          <a:prstGeom prst="roundRect">
            <a:avLst/>
          </a:prstGeom>
          <a:gradFill flip="none" rotWithShape="1">
            <a:gsLst>
              <a:gs pos="0">
                <a:srgbClr val="F3F3F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r>
              <a:rPr lang="en-US" sz="1200" dirty="0" err="1">
                <a:solidFill>
                  <a:schemeClr val="tx1"/>
                </a:solidFill>
              </a:rPr>
              <a:t>Nüfus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yoğunluğu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fazla</a:t>
            </a:r>
            <a:r>
              <a:rPr lang="en-US" sz="1200" dirty="0">
                <a:solidFill>
                  <a:schemeClr val="tx1"/>
                </a:solidFill>
              </a:rPr>
              <a:t> 54 </a:t>
            </a:r>
            <a:r>
              <a:rPr lang="en-US" sz="1200" dirty="0" err="1">
                <a:solidFill>
                  <a:schemeClr val="tx1"/>
                </a:solidFill>
              </a:rPr>
              <a:t>kişi</a:t>
            </a:r>
            <a:r>
              <a:rPr lang="en-US" sz="1200" dirty="0">
                <a:solidFill>
                  <a:schemeClr val="tx1"/>
                </a:solidFill>
              </a:rPr>
              <a:t>/ha </a:t>
            </a:r>
            <a:r>
              <a:rPr lang="en-US" sz="1200" dirty="0" err="1">
                <a:solidFill>
                  <a:schemeClr val="tx1"/>
                </a:solidFill>
              </a:rPr>
              <a:t>olan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</a:p>
          <a:p>
            <a:r>
              <a:rPr lang="en-US" sz="1200" dirty="0">
                <a:solidFill>
                  <a:schemeClr val="tx1"/>
                </a:solidFill>
              </a:rPr>
              <a:t>Bu </a:t>
            </a:r>
            <a:r>
              <a:rPr lang="en-US" sz="1200" dirty="0" err="1">
                <a:solidFill>
                  <a:schemeClr val="tx1"/>
                </a:solidFill>
              </a:rPr>
              <a:t>alanlar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aynı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zamanda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işyerlerinin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yoğunlaştığı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ve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sosyo-ekonomik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statünün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yüksek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olduğu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hayat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kalitesinin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yüksek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olduğu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  <a:r>
              <a:rPr lang="en-US" sz="1200" dirty="0" err="1">
                <a:solidFill>
                  <a:schemeClr val="tx1"/>
                </a:solidFill>
              </a:rPr>
              <a:t>bölgeleri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içinde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barındırır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D017187-5B85-1EFF-6E7D-336A6204F0E4}"/>
              </a:ext>
            </a:extLst>
          </p:cNvPr>
          <p:cNvSpPr/>
          <p:nvPr/>
        </p:nvSpPr>
        <p:spPr>
          <a:xfrm>
            <a:off x="246368" y="3727265"/>
            <a:ext cx="1872000" cy="1080000"/>
          </a:xfrm>
          <a:prstGeom prst="round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1"/>
                </a:solidFill>
              </a:rPr>
              <a:t>Orta yoğunluktaki dış çeper alanları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Kentsel hareketlilik bölgeleri</a:t>
            </a:r>
            <a:endParaRPr lang="en-GB" sz="2800" b="0" dirty="0">
              <a:solidFill>
                <a:srgbClr val="00717F"/>
              </a:solidFill>
              <a:latin typeface="Myriad Pro"/>
              <a:ea typeface="Open Sans Extrabold"/>
              <a:cs typeface="Open Sans Extrabold"/>
            </a:endParaRP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Ankara 2040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için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işlevsel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kentsel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alan</a:t>
            </a:r>
            <a:endParaRPr lang="en-GB" dirty="0">
              <a:solidFill>
                <a:srgbClr val="00717F"/>
              </a:solidFill>
              <a:latin typeface="Myriad Pro" panose="020B0503030403020204" pitchFamily="34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44095963-D65A-70A1-AD25-47CE9D73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0C3A54B-F9F3-6DFD-CA2A-3BEB59D07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1EF462A-59FF-8906-6BC9-8EC10DE3C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6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08" grpId="0" animBg="1"/>
      <p:bldP spid="115" grpId="0" animBg="1"/>
      <p:bldP spid="109" grpId="0" animBg="1"/>
      <p:bldP spid="113" grpId="0" animBg="1"/>
      <p:bldP spid="111" grpId="0" animBg="1"/>
      <p:bldP spid="114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>
            <a:extLst>
              <a:ext uri="{FF2B5EF4-FFF2-40B4-BE49-F238E27FC236}">
                <a16:creationId xmlns:a16="http://schemas.microsoft.com/office/drawing/2014/main" id="{F1EF462A-59FF-8906-6BC9-8EC10DE3C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589"/>
          <a:stretch/>
        </p:blipFill>
        <p:spPr>
          <a:xfrm>
            <a:off x="4640287" y="-114771"/>
            <a:ext cx="7551713" cy="6480000"/>
          </a:xfrm>
          <a:prstGeom prst="rect">
            <a:avLst/>
          </a:prstGeom>
        </p:spPr>
      </p:pic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Olağan</a:t>
            </a: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Durum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Senaryosu</a:t>
            </a: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lt-LT" sz="2000" dirty="0">
                <a:solidFill>
                  <a:srgbClr val="6DA6D1"/>
                </a:solidFill>
                <a:latin typeface="Myriad Pro" panose="020B0503030403020204" pitchFamily="34" charset="0"/>
              </a:rPr>
              <a:t>senaryo geliştir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ilmesi</a:t>
            </a:r>
            <a:r>
              <a:rPr lang="lt-LT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için dayanak</a:t>
            </a: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noktası</a:t>
            </a:r>
            <a:endParaRPr lang="en-GB" sz="2000" dirty="0">
              <a:solidFill>
                <a:srgbClr val="00717F"/>
              </a:solidFill>
              <a:latin typeface="Myriad Pro" panose="020B0503030403020204" pitchFamily="34" charset="0"/>
            </a:endParaRPr>
          </a:p>
          <a:p>
            <a:pPr>
              <a:defRPr/>
            </a:pP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DCFABD6-1320-E648-1E0F-1F997961B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2310"/>
              </p:ext>
            </p:extLst>
          </p:nvPr>
        </p:nvGraphicFramePr>
        <p:xfrm>
          <a:off x="-1" y="1443232"/>
          <a:ext cx="2976547" cy="1036320"/>
        </p:xfrm>
        <a:graphic>
          <a:graphicData uri="http://schemas.openxmlformats.org/drawingml/2006/table">
            <a:tbl>
              <a:tblPr/>
              <a:tblGrid>
                <a:gridCol w="2976547">
                  <a:extLst>
                    <a:ext uri="{9D8B030D-6E8A-4147-A177-3AD203B41FA5}">
                      <a16:colId xmlns:a16="http://schemas.microsoft.com/office/drawing/2014/main" val="1079133456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88900" indent="0" algn="ctr" rtl="0" fontAlgn="base"/>
                      <a:r>
                        <a:rPr lang="en-GB" sz="1400" b="1" i="0" dirty="0">
                          <a:effectLst/>
                          <a:latin typeface="Calibri" panose="020F0502020204030204" pitchFamily="34" charset="0"/>
                        </a:rPr>
                        <a:t>NÜFUS PROJEKSİYONLARI</a:t>
                      </a:r>
                      <a:endParaRPr lang="en-GB" sz="2000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3048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5612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1778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2022:  5.2 </a:t>
                      </a:r>
                      <a:r>
                        <a:rPr lang="en-GB" sz="1400" b="0" i="0" dirty="0" err="1">
                          <a:effectLst/>
                          <a:latin typeface="Calibri" panose="020F0502020204030204" pitchFamily="34" charset="0"/>
                        </a:rPr>
                        <a:t>milyon</a:t>
                      </a:r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  </a:t>
                      </a:r>
                      <a:endParaRPr lang="lt-LT" sz="1400" b="0" i="0" dirty="0">
                        <a:effectLst/>
                        <a:latin typeface="+mn-lt"/>
                      </a:endParaRPr>
                    </a:p>
                    <a:p>
                      <a:pPr marL="1778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2030:  5.9 </a:t>
                      </a:r>
                      <a:r>
                        <a:rPr lang="en-GB" sz="1400" b="0" i="0" dirty="0" err="1">
                          <a:effectLst/>
                          <a:latin typeface="Calibri" panose="020F0502020204030204" pitchFamily="34" charset="0"/>
                        </a:rPr>
                        <a:t>milyon</a:t>
                      </a:r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lt-LT" sz="1400" b="0" i="0" dirty="0">
                        <a:effectLst/>
                        <a:latin typeface="+mn-lt"/>
                      </a:endParaRPr>
                    </a:p>
                    <a:p>
                      <a:pPr marL="1778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2040:  7.0 </a:t>
                      </a:r>
                      <a:r>
                        <a:rPr lang="en-GB" sz="1400" b="0" i="0" dirty="0" err="1">
                          <a:effectLst/>
                          <a:latin typeface="Calibri" panose="020F0502020204030204" pitchFamily="34" charset="0"/>
                        </a:rPr>
                        <a:t>milyon</a:t>
                      </a:r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3048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3604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7ACB653-1639-667D-0A7B-C9577DFC2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218225"/>
              </p:ext>
            </p:extLst>
          </p:nvPr>
        </p:nvGraphicFramePr>
        <p:xfrm>
          <a:off x="2963484" y="1451866"/>
          <a:ext cx="2976548" cy="1036320"/>
        </p:xfrm>
        <a:graphic>
          <a:graphicData uri="http://schemas.openxmlformats.org/drawingml/2006/table">
            <a:tbl>
              <a:tblPr/>
              <a:tblGrid>
                <a:gridCol w="2976548">
                  <a:extLst>
                    <a:ext uri="{9D8B030D-6E8A-4147-A177-3AD203B41FA5}">
                      <a16:colId xmlns:a16="http://schemas.microsoft.com/office/drawing/2014/main" val="29090621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8900" indent="0" algn="ctr" rtl="0" fontAlgn="base"/>
                      <a:r>
                        <a:rPr lang="en-GB" sz="1400" b="1" i="0" dirty="0">
                          <a:effectLst/>
                          <a:latin typeface="Calibri" panose="020F0502020204030204" pitchFamily="34" charset="0"/>
                        </a:rPr>
                        <a:t>ARAZİ KULLANIM PROJEKSİYONLARI </a:t>
                      </a:r>
                      <a:endParaRPr lang="en-GB" sz="2000" b="0" i="0" dirty="0">
                        <a:effectLst/>
                      </a:endParaRPr>
                    </a:p>
                  </a:txBody>
                  <a:tcPr anchor="ctr">
                    <a:lnL w="3048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56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2022: 103.800 ha </a:t>
                      </a:r>
                      <a:endParaRPr lang="lt-LT" sz="2000" b="0" i="0" dirty="0">
                        <a:effectLst/>
                        <a:latin typeface="+mn-lt"/>
                      </a:endParaRPr>
                    </a:p>
                    <a:p>
                      <a:pPr marL="889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2030: 127.700 ha </a:t>
                      </a:r>
                      <a:endParaRPr lang="lt-LT" sz="2000" b="0" i="0" dirty="0">
                        <a:effectLst/>
                        <a:latin typeface="+mn-lt"/>
                      </a:endParaRPr>
                    </a:p>
                    <a:p>
                      <a:pPr marL="88900" indent="0" algn="ctr" rtl="0" fontAlgn="base"/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2040:</a:t>
                      </a:r>
                      <a:r>
                        <a:rPr lang="en-GB" sz="1400" b="1" i="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163.500 ha</a:t>
                      </a:r>
                      <a:r>
                        <a:rPr lang="en-GB" sz="1400" b="1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400" b="0" i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400" b="0" i="0" dirty="0">
                        <a:effectLst/>
                      </a:endParaRPr>
                    </a:p>
                  </a:txBody>
                  <a:tcPr>
                    <a:lnL w="3048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3604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9CC5027-B045-8070-2E53-8EF1BFABC095}"/>
              </a:ext>
            </a:extLst>
          </p:cNvPr>
          <p:cNvSpPr txBox="1"/>
          <p:nvPr/>
        </p:nvSpPr>
        <p:spPr>
          <a:xfrm>
            <a:off x="0" y="2515768"/>
            <a:ext cx="5940032" cy="3664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lt-LT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 TRENDLER:</a:t>
            </a:r>
            <a:endParaRPr lang="en-US" sz="1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lt-LT" sz="1400" b="1" dirty="0">
                <a:ea typeface="Times New Roman" panose="02020603050405020304" pitchFamily="18" charset="0"/>
                <a:cs typeface="Times New Roman"/>
              </a:rPr>
              <a:t>Bireysel odaklı </a:t>
            </a:r>
            <a:r>
              <a:rPr lang="lt-LT" sz="1400" dirty="0">
                <a:ea typeface="Times New Roman" panose="02020603050405020304" pitchFamily="18" charset="0"/>
                <a:cs typeface="Times New Roman"/>
              </a:rPr>
              <a:t>konut alanları kentsel dokuya hakim olmaya devam edecek ve bu da motorlu taşıtlara yönelik bağımlılığı artıracaktır</a:t>
            </a:r>
            <a:endParaRPr lang="lt-LT" sz="1400" dirty="0">
              <a:effectLst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dirty="0" err="1">
                <a:ea typeface="Calibri"/>
                <a:cs typeface="Times New Roman"/>
              </a:rPr>
              <a:t>Merkezden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uzak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yerleşim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alanları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b="1" dirty="0">
                <a:ea typeface="Calibri"/>
                <a:cs typeface="Times New Roman"/>
              </a:rPr>
              <a:t>alt </a:t>
            </a:r>
            <a:r>
              <a:rPr lang="en-US" sz="1400" b="1" dirty="0" err="1">
                <a:ea typeface="Calibri"/>
                <a:cs typeface="Times New Roman"/>
              </a:rPr>
              <a:t>merkez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eksikliği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yaşamaya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veya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hizmet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unsurlarından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yoksun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kalmaya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devam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edecektir</a:t>
            </a:r>
            <a:endParaRPr lang="lt-LT" sz="1400" b="1" dirty="0">
              <a:effectLst/>
              <a:ea typeface="Calibri"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b="1" dirty="0" err="1">
                <a:ea typeface="Calibri"/>
                <a:cs typeface="Times New Roman"/>
              </a:rPr>
              <a:t>Yaşlanan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b="1" dirty="0" err="1">
                <a:ea typeface="Calibri"/>
                <a:cs typeface="Times New Roman"/>
              </a:rPr>
              <a:t>nüfus</a:t>
            </a:r>
            <a:r>
              <a:rPr lang="en-US" sz="1400" b="1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ve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hareketlilik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eşitliği</a:t>
            </a:r>
            <a:r>
              <a:rPr lang="en-US" sz="1400" dirty="0">
                <a:ea typeface="Calibri"/>
                <a:cs typeface="Times New Roman"/>
              </a:rPr>
              <a:t>, </a:t>
            </a:r>
            <a:r>
              <a:rPr lang="en-US" sz="1400" dirty="0" err="1">
                <a:ea typeface="Calibri"/>
                <a:cs typeface="Times New Roman"/>
              </a:rPr>
              <a:t>erişilebilir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hareketlilik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a typeface="Calibri"/>
                <a:cs typeface="Times New Roman"/>
              </a:rPr>
              <a:t>______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altyapısı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ve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hizmetlerine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yönelik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ihtiyacın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artmasını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öngörülmektedir</a:t>
            </a:r>
            <a:endParaRPr lang="lt-LT" sz="1400" dirty="0">
              <a:effectLst/>
              <a:ea typeface="Calibri"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b="1" dirty="0" err="1">
                <a:cs typeface="Times New Roman"/>
              </a:rPr>
              <a:t>Motorlu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taşımacılık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altyapısı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için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yatırım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önceliği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devam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edecektir</a:t>
            </a:r>
            <a:endParaRPr lang="en-US" sz="1400" dirty="0">
              <a:effectLst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1400" dirty="0" err="1">
                <a:cs typeface="Times New Roman"/>
              </a:rPr>
              <a:t>Artan</a:t>
            </a:r>
            <a:r>
              <a:rPr lang="en-GB" sz="1400" dirty="0">
                <a:cs typeface="Times New Roman"/>
              </a:rPr>
              <a:t> </a:t>
            </a:r>
            <a:r>
              <a:rPr lang="en-GB" sz="1400" dirty="0" err="1">
                <a:cs typeface="Times New Roman"/>
              </a:rPr>
              <a:t>nüfus</a:t>
            </a:r>
            <a:r>
              <a:rPr lang="en-GB" sz="1400" dirty="0">
                <a:cs typeface="Times New Roman"/>
              </a:rPr>
              <a:t> </a:t>
            </a:r>
            <a:r>
              <a:rPr lang="en-GB" sz="1400" dirty="0" err="1">
                <a:cs typeface="Times New Roman"/>
              </a:rPr>
              <a:t>ile</a:t>
            </a:r>
            <a:r>
              <a:rPr lang="en-GB" sz="1400" dirty="0">
                <a:cs typeface="Times New Roman"/>
              </a:rPr>
              <a:t> </a:t>
            </a:r>
            <a:r>
              <a:rPr lang="en-GB" sz="1400" b="1" dirty="0" err="1">
                <a:cs typeface="Times New Roman"/>
              </a:rPr>
              <a:t>işe</a:t>
            </a:r>
            <a:r>
              <a:rPr lang="en-GB" sz="1400" b="1" dirty="0">
                <a:cs typeface="Times New Roman"/>
              </a:rPr>
              <a:t> </a:t>
            </a:r>
            <a:r>
              <a:rPr lang="en-GB" sz="1400" b="1" dirty="0" err="1">
                <a:cs typeface="Times New Roman"/>
              </a:rPr>
              <a:t>gidip</a:t>
            </a:r>
            <a:r>
              <a:rPr lang="en-GB" sz="1400" b="1" dirty="0">
                <a:cs typeface="Times New Roman"/>
              </a:rPr>
              <a:t> </a:t>
            </a:r>
            <a:r>
              <a:rPr lang="en-GB" sz="1400" b="1" dirty="0" err="1">
                <a:cs typeface="Times New Roman"/>
              </a:rPr>
              <a:t>gelme</a:t>
            </a:r>
            <a:r>
              <a:rPr lang="en-GB" sz="1400" b="1" dirty="0">
                <a:cs typeface="Times New Roman"/>
              </a:rPr>
              <a:t> </a:t>
            </a:r>
            <a:r>
              <a:rPr lang="en-GB" sz="1400" b="1" dirty="0" err="1">
                <a:cs typeface="Times New Roman"/>
              </a:rPr>
              <a:t>süreleri</a:t>
            </a:r>
            <a:r>
              <a:rPr lang="en-GB" sz="1400" b="1" dirty="0">
                <a:cs typeface="Times New Roman"/>
              </a:rPr>
              <a:t> </a:t>
            </a:r>
            <a:r>
              <a:rPr lang="en-GB" sz="1400" b="1" dirty="0" err="1">
                <a:cs typeface="Times New Roman"/>
              </a:rPr>
              <a:t>artmaya</a:t>
            </a:r>
            <a:r>
              <a:rPr lang="en-GB" sz="1400" b="1" dirty="0">
                <a:cs typeface="Times New Roman"/>
              </a:rPr>
              <a:t> </a:t>
            </a:r>
            <a:r>
              <a:rPr lang="en-GB" sz="1400" dirty="0" err="1">
                <a:cs typeface="Times New Roman"/>
              </a:rPr>
              <a:t>devam</a:t>
            </a:r>
            <a:r>
              <a:rPr lang="en-GB" sz="1400" dirty="0">
                <a:cs typeface="Times New Roman"/>
              </a:rPr>
              <a:t> </a:t>
            </a:r>
            <a:r>
              <a:rPr lang="en-GB" sz="1400" dirty="0" err="1">
                <a:cs typeface="Times New Roman"/>
              </a:rPr>
              <a:t>edecektir</a:t>
            </a:r>
            <a:endParaRPr lang="lt-LT" sz="1400" dirty="0">
              <a:effectLst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b="1" dirty="0" err="1">
                <a:cs typeface="Times New Roman"/>
              </a:rPr>
              <a:t>Motorlu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taşıt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sayısı</a:t>
            </a:r>
            <a:r>
              <a:rPr lang="en-US" sz="1400" b="1" dirty="0">
                <a:cs typeface="Times New Roman"/>
              </a:rPr>
              <a:t> son 5 </a:t>
            </a:r>
            <a:r>
              <a:rPr lang="en-US" sz="1400" b="1" dirty="0" err="1">
                <a:cs typeface="Times New Roman"/>
              </a:rPr>
              <a:t>yılda</a:t>
            </a:r>
            <a:r>
              <a:rPr lang="en-US" sz="1400" b="1" dirty="0">
                <a:cs typeface="Times New Roman"/>
              </a:rPr>
              <a:t> %29 </a:t>
            </a:r>
            <a:r>
              <a:rPr lang="en-US" sz="1400" b="1" dirty="0" err="1">
                <a:cs typeface="Times New Roman"/>
              </a:rPr>
              <a:t>oranında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artmıştır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ve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bu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artış</a:t>
            </a:r>
            <a:endParaRPr lang="en-US" sz="1400" dirty="0">
              <a:cs typeface="Times New Roman"/>
            </a:endParaRPr>
          </a:p>
          <a:p>
            <a:pPr algn="just"/>
            <a:r>
              <a:rPr lang="en-US" sz="1400" dirty="0">
                <a:cs typeface="Times New Roman"/>
              </a:rPr>
              <a:t>         </a:t>
            </a:r>
            <a:r>
              <a:rPr lang="en-US" sz="1400" dirty="0" err="1">
                <a:cs typeface="Times New Roman"/>
              </a:rPr>
              <a:t>devam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edecektir</a:t>
            </a:r>
            <a:endParaRPr lang="lt-LT" sz="1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b="1" dirty="0" err="1">
                <a:cs typeface="Times New Roman"/>
              </a:rPr>
              <a:t>Ulaşımda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fosil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yakıt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tüketimi</a:t>
            </a:r>
            <a:r>
              <a:rPr lang="en-US" sz="1400" dirty="0">
                <a:cs typeface="Times New Roman"/>
              </a:rPr>
              <a:t>, </a:t>
            </a:r>
            <a:r>
              <a:rPr lang="en-US" sz="1400" b="1" dirty="0" err="1">
                <a:cs typeface="Times New Roman"/>
              </a:rPr>
              <a:t>başlıca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karbon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salınımı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kaynaklarından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biri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olmaya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devam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edecektir</a:t>
            </a:r>
            <a:endParaRPr lang="en-US" sz="1400" b="1" dirty="0">
              <a:effectLst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1400" dirty="0" err="1">
                <a:cs typeface="Times New Roman"/>
              </a:rPr>
              <a:t>Erişilebilirliğin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azalmasına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yol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açan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hızlı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kentleşme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ve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kontrolsüz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çevresel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gelişimle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birlikte</a:t>
            </a:r>
            <a:r>
              <a:rPr lang="en-US" sz="1400" dirty="0">
                <a:cs typeface="Times New Roman"/>
              </a:rPr>
              <a:t>, </a:t>
            </a:r>
            <a:r>
              <a:rPr lang="en-US" sz="1400" dirty="0" err="1">
                <a:cs typeface="Times New Roman"/>
              </a:rPr>
              <a:t>özel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araç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sahipliğinin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artması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ve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toplu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taşıma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sistemlerindeki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dirty="0" err="1">
                <a:cs typeface="Times New Roman"/>
              </a:rPr>
              <a:t>yetersizlikler</a:t>
            </a:r>
            <a:r>
              <a:rPr lang="en-US" sz="1400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devam</a:t>
            </a:r>
            <a:r>
              <a:rPr lang="en-US" sz="1400" b="1" dirty="0">
                <a:cs typeface="Times New Roman"/>
              </a:rPr>
              <a:t> </a:t>
            </a:r>
            <a:r>
              <a:rPr lang="en-US" sz="1400" b="1" dirty="0" err="1">
                <a:cs typeface="Times New Roman"/>
              </a:rPr>
              <a:t>edecektir</a:t>
            </a:r>
            <a:r>
              <a:rPr lang="en-US" sz="1400" dirty="0">
                <a:cs typeface="Times New Roman"/>
              </a:rPr>
              <a:t>.</a:t>
            </a:r>
            <a:endParaRPr lang="lt-LT" sz="1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78F5AE-939C-ABD9-80CB-58BDA3EC4779}"/>
              </a:ext>
            </a:extLst>
          </p:cNvPr>
          <p:cNvGrpSpPr/>
          <p:nvPr/>
        </p:nvGrpSpPr>
        <p:grpSpPr>
          <a:xfrm>
            <a:off x="5194412" y="119756"/>
            <a:ext cx="6925172" cy="6372000"/>
            <a:chOff x="5194412" y="119756"/>
            <a:chExt cx="6925172" cy="6372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F23A29-4273-98D1-0045-6EB2B7765206}"/>
                </a:ext>
              </a:extLst>
            </p:cNvPr>
            <p:cNvGrpSpPr/>
            <p:nvPr/>
          </p:nvGrpSpPr>
          <p:grpSpPr>
            <a:xfrm>
              <a:off x="5448300" y="119756"/>
              <a:ext cx="6671284" cy="6372000"/>
              <a:chOff x="5448300" y="119756"/>
              <a:chExt cx="6671284" cy="637200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51DB2C6-84AE-0CDE-D31F-C053EEF80FA3}"/>
                  </a:ext>
                </a:extLst>
              </p:cNvPr>
              <p:cNvGrpSpPr/>
              <p:nvPr/>
            </p:nvGrpSpPr>
            <p:grpSpPr>
              <a:xfrm>
                <a:off x="5448300" y="119756"/>
                <a:ext cx="6671284" cy="6372000"/>
                <a:chOff x="5610562" y="126970"/>
                <a:chExt cx="6671284" cy="6372000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E3A5F34B-71AD-1F13-2F83-498CD80B2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8663" r="4622"/>
                <a:stretch/>
              </p:blipFill>
              <p:spPr>
                <a:xfrm>
                  <a:off x="5610562" y="126970"/>
                  <a:ext cx="6429038" cy="6372000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D466DD3D-A2D6-A6E2-8E5B-4C5496D46C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6295" t="11749" r="382" b="80467"/>
                <a:stretch/>
              </p:blipFill>
              <p:spPr>
                <a:xfrm>
                  <a:off x="11945633" y="875579"/>
                  <a:ext cx="246367" cy="496022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6A09A331-A172-4981-9AB7-4F0CB4561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97569" t="37615" r="-892" b="54601"/>
                <a:stretch/>
              </p:blipFill>
              <p:spPr>
                <a:xfrm>
                  <a:off x="12035479" y="2428151"/>
                  <a:ext cx="246367" cy="496022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106ABFA-A3E2-AB05-32F6-8A0C23215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8658" y="4138674"/>
                <a:ext cx="2460926" cy="1313993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FC174D-9D84-F653-D8E1-EB3D8389C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7569" t="37615" r="-892" b="54601"/>
            <a:stretch/>
          </p:blipFill>
          <p:spPr>
            <a:xfrm rot="7813967">
              <a:off x="5319239" y="4634787"/>
              <a:ext cx="246367" cy="4960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8FE37EF-78B1-F663-8C25-377E1DCB6A53}"/>
              </a:ext>
            </a:extLst>
          </p:cNvPr>
          <p:cNvSpPr txBox="1"/>
          <p:nvPr/>
        </p:nvSpPr>
        <p:spPr>
          <a:xfrm>
            <a:off x="9927772" y="4138674"/>
            <a:ext cx="176851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 err="1"/>
              <a:t>Kentsel</a:t>
            </a:r>
            <a:r>
              <a:rPr lang="en-GB" sz="1050" dirty="0"/>
              <a:t> </a:t>
            </a:r>
            <a:r>
              <a:rPr lang="en-GB" sz="1050" dirty="0" err="1"/>
              <a:t>büyüme</a:t>
            </a:r>
            <a:endParaRPr lang="en-GB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697FE-0E17-AD6B-2C6C-10AA5A307CAB}"/>
              </a:ext>
            </a:extLst>
          </p:cNvPr>
          <p:cNvSpPr txBox="1"/>
          <p:nvPr/>
        </p:nvSpPr>
        <p:spPr>
          <a:xfrm>
            <a:off x="9927772" y="4400284"/>
            <a:ext cx="226422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Yeni </a:t>
            </a:r>
            <a:r>
              <a:rPr lang="en-GB" sz="1050" dirty="0" err="1"/>
              <a:t>demiryolu</a:t>
            </a:r>
            <a:r>
              <a:rPr lang="en-GB" sz="1050" dirty="0"/>
              <a:t> </a:t>
            </a:r>
            <a:r>
              <a:rPr lang="en-GB" sz="1050" dirty="0" err="1"/>
              <a:t>hatları</a:t>
            </a:r>
            <a:r>
              <a:rPr lang="en-GB" sz="1050" dirty="0"/>
              <a:t> </a:t>
            </a:r>
            <a:r>
              <a:rPr lang="en-GB" sz="1050" dirty="0" err="1"/>
              <a:t>ve</a:t>
            </a:r>
            <a:r>
              <a:rPr lang="en-GB" sz="1050" dirty="0"/>
              <a:t> ek </a:t>
            </a:r>
            <a:r>
              <a:rPr lang="en-GB" sz="1050" dirty="0" err="1"/>
              <a:t>uzantılar</a:t>
            </a:r>
            <a:endParaRPr lang="en-GB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82FDB-B01A-4258-72CC-8E33B80C1212}"/>
              </a:ext>
            </a:extLst>
          </p:cNvPr>
          <p:cNvSpPr txBox="1"/>
          <p:nvPr/>
        </p:nvSpPr>
        <p:spPr>
          <a:xfrm>
            <a:off x="9927772" y="4646078"/>
            <a:ext cx="226422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 err="1"/>
              <a:t>Bisiklet</a:t>
            </a:r>
            <a:r>
              <a:rPr lang="en-GB" sz="1050" dirty="0"/>
              <a:t> </a:t>
            </a:r>
            <a:r>
              <a:rPr lang="en-GB" sz="1050" dirty="0" err="1"/>
              <a:t>yolları</a:t>
            </a:r>
            <a:endParaRPr lang="en-GB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D167D-E9F7-25CD-9742-5AE5424060FE}"/>
              </a:ext>
            </a:extLst>
          </p:cNvPr>
          <p:cNvSpPr txBox="1"/>
          <p:nvPr/>
        </p:nvSpPr>
        <p:spPr>
          <a:xfrm>
            <a:off x="9927772" y="4905652"/>
            <a:ext cx="226422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 err="1"/>
              <a:t>Öncelikli</a:t>
            </a:r>
            <a:r>
              <a:rPr lang="en-GB" sz="1050" dirty="0"/>
              <a:t> </a:t>
            </a:r>
            <a:r>
              <a:rPr lang="en-GB" sz="1050" dirty="0" err="1"/>
              <a:t>bisiklet</a:t>
            </a:r>
            <a:r>
              <a:rPr lang="en-GB" sz="1050" dirty="0"/>
              <a:t> park </a:t>
            </a:r>
            <a:r>
              <a:rPr lang="en-GB" sz="1050" dirty="0" err="1"/>
              <a:t>yerleri</a:t>
            </a:r>
            <a:endParaRPr lang="en-GB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75262-09F2-3E67-C538-2A2647433FAD}"/>
              </a:ext>
            </a:extLst>
          </p:cNvPr>
          <p:cNvSpPr txBox="1"/>
          <p:nvPr/>
        </p:nvSpPr>
        <p:spPr>
          <a:xfrm>
            <a:off x="9927772" y="5159568"/>
            <a:ext cx="226422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 dirty="0" err="1"/>
              <a:t>Düşük</a:t>
            </a:r>
            <a:r>
              <a:rPr lang="en-GB" sz="1050" dirty="0"/>
              <a:t> </a:t>
            </a:r>
            <a:r>
              <a:rPr lang="en-GB" sz="1050" dirty="0" err="1"/>
              <a:t>karbon</a:t>
            </a:r>
            <a:r>
              <a:rPr lang="en-GB" sz="1050" dirty="0"/>
              <a:t> </a:t>
            </a:r>
            <a:r>
              <a:rPr lang="en-GB" sz="1050" dirty="0" err="1"/>
              <a:t>salınımlı</a:t>
            </a:r>
            <a:r>
              <a:rPr lang="en-GB" sz="1050" dirty="0"/>
              <a:t> </a:t>
            </a:r>
            <a:r>
              <a:rPr lang="en-GB" sz="1050" dirty="0" err="1"/>
              <a:t>bölgeler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306293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DF16AD40-3BDD-D67D-AD41-BD8C73D6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34F0A49-5C37-9BFB-D156-D9C2CBEC8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Konsept</a:t>
            </a: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Gelecek</a:t>
            </a: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Senaryoları</a:t>
            </a:r>
            <a:endParaRPr lang="en-GB" sz="2800" b="0" dirty="0">
              <a:solidFill>
                <a:srgbClr val="00717F"/>
              </a:solidFill>
              <a:latin typeface="Myriad Pro"/>
              <a:ea typeface="Open Sans Extrabold"/>
              <a:cs typeface="Open Sans Extrabold"/>
            </a:endParaRP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lt-LT" sz="2000" dirty="0">
                <a:solidFill>
                  <a:srgbClr val="6DA6D1"/>
                </a:solidFill>
                <a:latin typeface="Myriad Pro" panose="020B0503030403020204" pitchFamily="34" charset="0"/>
              </a:rPr>
              <a:t>geliştirme ve görselleştirme</a:t>
            </a:r>
            <a:endParaRPr lang="en-GB" dirty="0">
              <a:solidFill>
                <a:srgbClr val="00717F"/>
              </a:solidFill>
              <a:latin typeface="Myriad Pro" panose="020B0503030403020204" pitchFamily="34" charset="0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44095963-D65A-70A1-AD25-47CE9D73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0C3A54B-F9F3-6DFD-CA2A-3BEB59D075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F1EF462A-59FF-8906-6BC9-8EC10DE3C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F0CD6B4-4D41-56FE-5F84-205B910DF927}"/>
              </a:ext>
            </a:extLst>
          </p:cNvPr>
          <p:cNvGrpSpPr/>
          <p:nvPr/>
        </p:nvGrpSpPr>
        <p:grpSpPr>
          <a:xfrm>
            <a:off x="248275" y="2228756"/>
            <a:ext cx="3570840" cy="1584754"/>
            <a:chOff x="248275" y="2384398"/>
            <a:chExt cx="3110067" cy="1584754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FCD41352-920F-0E8D-90B8-5C94B8862997}"/>
                </a:ext>
              </a:extLst>
            </p:cNvPr>
            <p:cNvSpPr/>
            <p:nvPr/>
          </p:nvSpPr>
          <p:spPr>
            <a:xfrm>
              <a:off x="248275" y="2628405"/>
              <a:ext cx="3110067" cy="1080000"/>
            </a:xfrm>
            <a:prstGeom prst="roundRect">
              <a:avLst/>
            </a:prstGeom>
            <a:solidFill>
              <a:schemeClr val="accent4">
                <a:lumMod val="75000"/>
                <a:alpha val="28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80000" rtlCol="0" anchor="ctr"/>
            <a:lstStyle/>
            <a:p>
              <a:r>
                <a:rPr lang="en-GB" sz="1600" b="1" dirty="0" err="1">
                  <a:solidFill>
                    <a:schemeClr val="tx1"/>
                  </a:solidFill>
                </a:rPr>
                <a:t>Yoğun</a:t>
              </a:r>
              <a:r>
                <a:rPr lang="en-GB" sz="1600" b="1" dirty="0">
                  <a:solidFill>
                    <a:schemeClr val="tx1"/>
                  </a:solidFill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</a:rPr>
                <a:t>kentsel</a:t>
              </a:r>
              <a:r>
                <a:rPr lang="en-GB" sz="1600" b="1" dirty="0">
                  <a:solidFill>
                    <a:schemeClr val="tx1"/>
                  </a:solidFill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</a:rPr>
                <a:t>banliyö</a:t>
              </a:r>
              <a:endParaRPr lang="lt-LT" sz="1600" b="1" dirty="0">
                <a:solidFill>
                  <a:schemeClr val="tx1"/>
                </a:solidFill>
              </a:endParaRPr>
            </a:p>
            <a:p>
              <a:endParaRPr lang="lt-LT" sz="1600" b="1" dirty="0">
                <a:solidFill>
                  <a:schemeClr val="tx1"/>
                </a:solidFill>
              </a:endParaRPr>
            </a:p>
            <a:p>
              <a:endParaRPr lang="lt-LT" sz="16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1678DFA8-0D08-ACE8-033C-EC2B0DB35C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17211359"/>
                </p:ext>
              </p:extLst>
            </p:nvPr>
          </p:nvGraphicFramePr>
          <p:xfrm>
            <a:off x="2143525" y="2384398"/>
            <a:ext cx="1212910" cy="1584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pic>
          <p:nvPicPr>
            <p:cNvPr id="10" name="Graphic 9" descr="Walk">
              <a:extLst>
                <a:ext uri="{FF2B5EF4-FFF2-40B4-BE49-F238E27FC236}">
                  <a16:creationId xmlns:a16="http://schemas.microsoft.com/office/drawing/2014/main" id="{423F119A-0C9B-A900-D949-D2147C53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60938" y="2885274"/>
              <a:ext cx="311761" cy="311761"/>
            </a:xfrm>
            <a:prstGeom prst="rect">
              <a:avLst/>
            </a:prstGeom>
          </p:spPr>
        </p:pic>
        <p:pic>
          <p:nvPicPr>
            <p:cNvPr id="11" name="Graphic 10" descr="Cycling">
              <a:extLst>
                <a:ext uri="{FF2B5EF4-FFF2-40B4-BE49-F238E27FC236}">
                  <a16:creationId xmlns:a16="http://schemas.microsoft.com/office/drawing/2014/main" id="{2242A4C8-465B-20F5-A81A-1FA596C55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538167" y="3318748"/>
              <a:ext cx="234311" cy="234311"/>
            </a:xfrm>
            <a:prstGeom prst="rect">
              <a:avLst/>
            </a:prstGeom>
          </p:spPr>
        </p:pic>
        <p:pic>
          <p:nvPicPr>
            <p:cNvPr id="16" name="Graphic 15" descr="Bus">
              <a:extLst>
                <a:ext uri="{FF2B5EF4-FFF2-40B4-BE49-F238E27FC236}">
                  <a16:creationId xmlns:a16="http://schemas.microsoft.com/office/drawing/2014/main" id="{1F45A68A-B30C-50C6-EF8E-6F33C2F0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61526" y="3087721"/>
              <a:ext cx="311762" cy="311762"/>
            </a:xfrm>
            <a:prstGeom prst="rect">
              <a:avLst/>
            </a:prstGeom>
          </p:spPr>
        </p:pic>
        <p:pic>
          <p:nvPicPr>
            <p:cNvPr id="17" name="Graphic 16" descr="Car">
              <a:extLst>
                <a:ext uri="{FF2B5EF4-FFF2-40B4-BE49-F238E27FC236}">
                  <a16:creationId xmlns:a16="http://schemas.microsoft.com/office/drawing/2014/main" id="{713106DF-F5C0-A4F4-54DA-39232F3B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86222" y="2687916"/>
              <a:ext cx="299815" cy="299815"/>
            </a:xfrm>
            <a:prstGeom prst="rect">
              <a:avLst/>
            </a:prstGeom>
          </p:spPr>
        </p:pic>
        <p:pic>
          <p:nvPicPr>
            <p:cNvPr id="22" name="Graphic 21" descr="Taxi">
              <a:extLst>
                <a:ext uri="{FF2B5EF4-FFF2-40B4-BE49-F238E27FC236}">
                  <a16:creationId xmlns:a16="http://schemas.microsoft.com/office/drawing/2014/main" id="{FF6D849F-9939-0FFA-4826-85EEA067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845450" y="2847782"/>
              <a:ext cx="274670" cy="274670"/>
            </a:xfrm>
            <a:prstGeom prst="rect">
              <a:avLst/>
            </a:prstGeom>
          </p:spPr>
        </p:pic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5F7B33E-BBE5-80C7-9289-9B769B205444}"/>
              </a:ext>
            </a:extLst>
          </p:cNvPr>
          <p:cNvGrpSpPr/>
          <p:nvPr/>
        </p:nvGrpSpPr>
        <p:grpSpPr>
          <a:xfrm>
            <a:off x="230171" y="1068274"/>
            <a:ext cx="3586754" cy="1360390"/>
            <a:chOff x="230171" y="1223916"/>
            <a:chExt cx="3119603" cy="1360390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D0671DAD-9009-4203-A88A-1B00564912E0}"/>
                </a:ext>
              </a:extLst>
            </p:cNvPr>
            <p:cNvSpPr/>
            <p:nvPr/>
          </p:nvSpPr>
          <p:spPr>
            <a:xfrm>
              <a:off x="230171" y="1377146"/>
              <a:ext cx="3110067" cy="1080000"/>
            </a:xfrm>
            <a:prstGeom prst="roundRect">
              <a:avLst/>
            </a:prstGeom>
            <a:solidFill>
              <a:srgbClr val="FF0000">
                <a:alpha val="28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80000" rtlCol="0" anchor="ctr"/>
            <a:lstStyle/>
            <a:p>
              <a:r>
                <a:rPr lang="en-GB" sz="1600" b="1" dirty="0" err="1">
                  <a:solidFill>
                    <a:schemeClr val="tx1"/>
                  </a:solidFill>
                </a:rPr>
                <a:t>Şehir</a:t>
              </a:r>
              <a:r>
                <a:rPr lang="en-GB" sz="1600" b="1" dirty="0">
                  <a:solidFill>
                    <a:schemeClr val="tx1"/>
                  </a:solidFill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</a:rPr>
                <a:t>merkezi</a:t>
              </a:r>
              <a:endParaRPr lang="lt-LT" sz="1600" b="1" dirty="0">
                <a:solidFill>
                  <a:schemeClr val="tx1"/>
                </a:solidFill>
              </a:endParaRPr>
            </a:p>
            <a:p>
              <a:endParaRPr lang="lt-LT" sz="1600" b="1" dirty="0">
                <a:solidFill>
                  <a:schemeClr val="tx1"/>
                </a:solidFill>
              </a:endParaRPr>
            </a:p>
            <a:p>
              <a:endParaRPr lang="lt-LT" sz="1600" b="1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A1D3D26C-D74E-57E1-C128-FFE8A71EB1B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54510061"/>
                </p:ext>
              </p:extLst>
            </p:nvPr>
          </p:nvGraphicFramePr>
          <p:xfrm>
            <a:off x="2136864" y="1223916"/>
            <a:ext cx="1212910" cy="1360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pic>
          <p:nvPicPr>
            <p:cNvPr id="6" name="Graphic 5" descr="Walk">
              <a:extLst>
                <a:ext uri="{FF2B5EF4-FFF2-40B4-BE49-F238E27FC236}">
                  <a16:creationId xmlns:a16="http://schemas.microsoft.com/office/drawing/2014/main" id="{268020C9-2E23-A99E-9454-1F1D77D1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360938" y="1754848"/>
              <a:ext cx="311761" cy="311761"/>
            </a:xfrm>
            <a:prstGeom prst="rect">
              <a:avLst/>
            </a:prstGeom>
          </p:spPr>
        </p:pic>
        <p:pic>
          <p:nvPicPr>
            <p:cNvPr id="7" name="Graphic 6" descr="Cycling">
              <a:extLst>
                <a:ext uri="{FF2B5EF4-FFF2-40B4-BE49-F238E27FC236}">
                  <a16:creationId xmlns:a16="http://schemas.microsoft.com/office/drawing/2014/main" id="{4CF35DE4-1BDC-9B65-32E0-431E4A819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793932" y="2066609"/>
              <a:ext cx="234311" cy="234311"/>
            </a:xfrm>
            <a:prstGeom prst="rect">
              <a:avLst/>
            </a:prstGeom>
          </p:spPr>
        </p:pic>
        <p:pic>
          <p:nvPicPr>
            <p:cNvPr id="8" name="Graphic 7" descr="Bus">
              <a:extLst>
                <a:ext uri="{FF2B5EF4-FFF2-40B4-BE49-F238E27FC236}">
                  <a16:creationId xmlns:a16="http://schemas.microsoft.com/office/drawing/2014/main" id="{7F1250E4-8292-C03E-F20D-1358D86F5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68734" y="1731340"/>
              <a:ext cx="311762" cy="311762"/>
            </a:xfrm>
            <a:prstGeom prst="rect">
              <a:avLst/>
            </a:prstGeom>
          </p:spPr>
        </p:pic>
        <p:pic>
          <p:nvPicPr>
            <p:cNvPr id="9" name="Graphic 8" descr="Car">
              <a:extLst>
                <a:ext uri="{FF2B5EF4-FFF2-40B4-BE49-F238E27FC236}">
                  <a16:creationId xmlns:a16="http://schemas.microsoft.com/office/drawing/2014/main" id="{ECD2CE38-B8FC-7EC5-B047-EBA0D5BEC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61711" y="1393967"/>
              <a:ext cx="299815" cy="299815"/>
            </a:xfrm>
            <a:prstGeom prst="rect">
              <a:avLst/>
            </a:prstGeom>
          </p:spPr>
        </p:pic>
        <p:pic>
          <p:nvPicPr>
            <p:cNvPr id="23" name="Graphic 22" descr="Taxi">
              <a:extLst>
                <a:ext uri="{FF2B5EF4-FFF2-40B4-BE49-F238E27FC236}">
                  <a16:creationId xmlns:a16="http://schemas.microsoft.com/office/drawing/2014/main" id="{147A1230-CB07-7233-7AAA-3586283E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815547" y="1457569"/>
              <a:ext cx="274670" cy="274670"/>
            </a:xfrm>
            <a:prstGeom prst="rect">
              <a:avLst/>
            </a:prstGeom>
          </p:spPr>
        </p:pic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1466150-D025-FF95-E2DE-DE8C0213886F}"/>
              </a:ext>
            </a:extLst>
          </p:cNvPr>
          <p:cNvGrpSpPr/>
          <p:nvPr/>
        </p:nvGrpSpPr>
        <p:grpSpPr>
          <a:xfrm>
            <a:off x="246368" y="3452836"/>
            <a:ext cx="3589876" cy="1584754"/>
            <a:chOff x="246368" y="3608478"/>
            <a:chExt cx="3110068" cy="1584754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C3D9886F-45C3-8865-1E07-C2061628117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7973231"/>
                </p:ext>
              </p:extLst>
            </p:nvPr>
          </p:nvGraphicFramePr>
          <p:xfrm>
            <a:off x="2112197" y="3608478"/>
            <a:ext cx="1212910" cy="1584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0"/>
            </a:graphicData>
          </a:graphic>
        </p:graphicFrame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5B5B34C-E7FC-B43C-F04F-4C8B89993BD0}"/>
                </a:ext>
              </a:extLst>
            </p:cNvPr>
            <p:cNvGrpSpPr/>
            <p:nvPr/>
          </p:nvGrpSpPr>
          <p:grpSpPr>
            <a:xfrm>
              <a:off x="246368" y="3879664"/>
              <a:ext cx="3110068" cy="1080000"/>
              <a:chOff x="246368" y="3879664"/>
              <a:chExt cx="3110068" cy="1080000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1D017187-5B85-1EFF-6E7D-336A6204F0E4}"/>
                  </a:ext>
                </a:extLst>
              </p:cNvPr>
              <p:cNvSpPr/>
              <p:nvPr/>
            </p:nvSpPr>
            <p:spPr>
              <a:xfrm>
                <a:off x="246368" y="3879664"/>
                <a:ext cx="3110068" cy="1080000"/>
              </a:xfrm>
              <a:prstGeom prst="roundRect">
                <a:avLst/>
              </a:prstGeom>
              <a:solidFill>
                <a:srgbClr val="FFFF00">
                  <a:alpha val="28000"/>
                </a:srgbClr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332000" rtlCol="0" anchor="ctr"/>
              <a:lstStyle/>
              <a:p>
                <a:pPr>
                  <a:tabLst>
                    <a:tab pos="1524000" algn="l"/>
                    <a:tab pos="1887538" algn="l"/>
                  </a:tabLst>
                </a:pPr>
                <a:r>
                  <a:rPr lang="lt-LT" sz="1600" b="1" dirty="0">
                    <a:solidFill>
                      <a:schemeClr val="tx1"/>
                    </a:solidFill>
                  </a:rPr>
                  <a:t>Orta yoğunluklu dış banliyö</a:t>
                </a:r>
              </a:p>
              <a:p>
                <a:pPr>
                  <a:tabLst>
                    <a:tab pos="1524000" algn="l"/>
                    <a:tab pos="1887538" algn="l"/>
                  </a:tabLst>
                </a:pPr>
                <a:endParaRPr lang="lt-LT" sz="1600" b="1" dirty="0">
                  <a:solidFill>
                    <a:schemeClr val="tx1"/>
                  </a:solidFill>
                </a:endParaRPr>
              </a:p>
              <a:p>
                <a:pPr>
                  <a:tabLst>
                    <a:tab pos="1524000" algn="l"/>
                    <a:tab pos="1887538" algn="l"/>
                  </a:tabLst>
                </a:pP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Graphic 11" descr="Walk">
                <a:extLst>
                  <a:ext uri="{FF2B5EF4-FFF2-40B4-BE49-F238E27FC236}">
                    <a16:creationId xmlns:a16="http://schemas.microsoft.com/office/drawing/2014/main" id="{72F434CC-CED6-9B7D-AA56-74BA6027D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375497" y="4068572"/>
                <a:ext cx="311761" cy="311761"/>
              </a:xfrm>
              <a:prstGeom prst="rect">
                <a:avLst/>
              </a:prstGeom>
            </p:spPr>
          </p:pic>
          <p:pic>
            <p:nvPicPr>
              <p:cNvPr id="13" name="Graphic 12" descr="Cycling">
                <a:extLst>
                  <a:ext uri="{FF2B5EF4-FFF2-40B4-BE49-F238E27FC236}">
                    <a16:creationId xmlns:a16="http://schemas.microsoft.com/office/drawing/2014/main" id="{A3AA771C-FF86-855F-8FE8-AA53DE261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354669" y="4448998"/>
                <a:ext cx="234311" cy="234311"/>
              </a:xfrm>
              <a:prstGeom prst="rect">
                <a:avLst/>
              </a:prstGeom>
            </p:spPr>
          </p:pic>
          <p:pic>
            <p:nvPicPr>
              <p:cNvPr id="18" name="Graphic 17" descr="Bus">
                <a:extLst>
                  <a:ext uri="{FF2B5EF4-FFF2-40B4-BE49-F238E27FC236}">
                    <a16:creationId xmlns:a16="http://schemas.microsoft.com/office/drawing/2014/main" id="{7AFA942E-0BFD-5787-5703-084C5D41AB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24025" y="4504516"/>
                <a:ext cx="311762" cy="311762"/>
              </a:xfrm>
              <a:prstGeom prst="rect">
                <a:avLst/>
              </a:prstGeom>
            </p:spPr>
          </p:pic>
          <p:pic>
            <p:nvPicPr>
              <p:cNvPr id="19" name="Graphic 18" descr="Car">
                <a:extLst>
                  <a:ext uri="{FF2B5EF4-FFF2-40B4-BE49-F238E27FC236}">
                    <a16:creationId xmlns:a16="http://schemas.microsoft.com/office/drawing/2014/main" id="{ACA8AFEB-6662-34B0-48C0-06D9B09F2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728952" y="3984148"/>
                <a:ext cx="299815" cy="299815"/>
              </a:xfrm>
              <a:prstGeom prst="rect">
                <a:avLst/>
              </a:prstGeom>
            </p:spPr>
          </p:pic>
          <p:pic>
            <p:nvPicPr>
              <p:cNvPr id="24" name="Graphic 23" descr="Taxi">
                <a:extLst>
                  <a:ext uri="{FF2B5EF4-FFF2-40B4-BE49-F238E27FC236}">
                    <a16:creationId xmlns:a16="http://schemas.microsoft.com/office/drawing/2014/main" id="{AC4A9FE1-C3FA-76AD-8F45-91CA23248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868734" y="4225316"/>
                <a:ext cx="274670" cy="274670"/>
              </a:xfrm>
              <a:prstGeom prst="rect">
                <a:avLst/>
              </a:prstGeom>
            </p:spPr>
          </p:pic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C3C5BD4-1FD1-D096-2B60-6B4C327AC90D}"/>
              </a:ext>
            </a:extLst>
          </p:cNvPr>
          <p:cNvGrpSpPr/>
          <p:nvPr/>
        </p:nvGrpSpPr>
        <p:grpSpPr>
          <a:xfrm>
            <a:off x="246368" y="4738666"/>
            <a:ext cx="3589876" cy="1584754"/>
            <a:chOff x="246368" y="4894308"/>
            <a:chExt cx="3110067" cy="1584754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89861E0B-5CBB-D565-8940-7A927ADE2EF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38900457"/>
                </p:ext>
              </p:extLst>
            </p:nvPr>
          </p:nvGraphicFramePr>
          <p:xfrm>
            <a:off x="2142471" y="4894308"/>
            <a:ext cx="1212910" cy="15847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1"/>
            </a:graphicData>
          </a:graphic>
        </p:graphicFrame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A1FB9BC-E2C1-0DF9-E25F-BE1D01D4EA43}"/>
                </a:ext>
              </a:extLst>
            </p:cNvPr>
            <p:cNvGrpSpPr/>
            <p:nvPr/>
          </p:nvGrpSpPr>
          <p:grpSpPr>
            <a:xfrm>
              <a:off x="246368" y="5130924"/>
              <a:ext cx="3110067" cy="1080000"/>
              <a:chOff x="246368" y="5130924"/>
              <a:chExt cx="3110067" cy="1080000"/>
            </a:xfrm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FE60A8A1-519C-FDD6-9386-3BE37CBFB7DE}"/>
                  </a:ext>
                </a:extLst>
              </p:cNvPr>
              <p:cNvSpPr/>
              <p:nvPr/>
            </p:nvSpPr>
            <p:spPr>
              <a:xfrm>
                <a:off x="246368" y="5130924"/>
                <a:ext cx="3110067" cy="1080000"/>
              </a:xfrm>
              <a:prstGeom prst="roundRect">
                <a:avLst/>
              </a:prstGeom>
              <a:solidFill>
                <a:schemeClr val="accent6">
                  <a:lumMod val="75000"/>
                  <a:alpha val="28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332000" rtlCol="0" anchor="ctr"/>
              <a:lstStyle/>
              <a:p>
                <a:r>
                  <a:rPr lang="lt-LT" sz="1600" b="1" dirty="0">
                    <a:solidFill>
                      <a:schemeClr val="tx1"/>
                    </a:solidFill>
                  </a:rPr>
                  <a:t>Daha az yoğunluklu dış banliyö</a:t>
                </a:r>
              </a:p>
              <a:p>
                <a:endParaRPr lang="lt-LT" sz="1600" b="1" dirty="0">
                  <a:solidFill>
                    <a:schemeClr val="tx1"/>
                  </a:solidFill>
                </a:endParaRPr>
              </a:p>
              <a:p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Graphic 13" descr="Walk">
                <a:extLst>
                  <a:ext uri="{FF2B5EF4-FFF2-40B4-BE49-F238E27FC236}">
                    <a16:creationId xmlns:a16="http://schemas.microsoft.com/office/drawing/2014/main" id="{31E223AC-5149-627E-A9E3-5A9F763DD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72187" y="5283287"/>
                <a:ext cx="311761" cy="311761"/>
              </a:xfrm>
              <a:prstGeom prst="rect">
                <a:avLst/>
              </a:prstGeom>
            </p:spPr>
          </p:pic>
          <p:pic>
            <p:nvPicPr>
              <p:cNvPr id="15" name="Graphic 14" descr="Cycling">
                <a:extLst>
                  <a:ext uri="{FF2B5EF4-FFF2-40B4-BE49-F238E27FC236}">
                    <a16:creationId xmlns:a16="http://schemas.microsoft.com/office/drawing/2014/main" id="{B2F5D8AB-8949-CFBA-D357-6ADDC1EE1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297066" y="5500336"/>
                <a:ext cx="234311" cy="234311"/>
              </a:xfrm>
              <a:prstGeom prst="rect">
                <a:avLst/>
              </a:prstGeom>
            </p:spPr>
          </p:pic>
          <p:pic>
            <p:nvPicPr>
              <p:cNvPr id="20" name="Graphic 19" descr="Bus">
                <a:extLst>
                  <a:ext uri="{FF2B5EF4-FFF2-40B4-BE49-F238E27FC236}">
                    <a16:creationId xmlns:a16="http://schemas.microsoft.com/office/drawing/2014/main" id="{DD3362C2-203D-2CE6-9B88-B7A473AD7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435117" y="5764397"/>
                <a:ext cx="311762" cy="311762"/>
              </a:xfrm>
              <a:prstGeom prst="rect">
                <a:avLst/>
              </a:prstGeom>
            </p:spPr>
          </p:pic>
          <p:pic>
            <p:nvPicPr>
              <p:cNvPr id="21" name="Graphic 20" descr="Car">
                <a:extLst>
                  <a:ext uri="{FF2B5EF4-FFF2-40B4-BE49-F238E27FC236}">
                    <a16:creationId xmlns:a16="http://schemas.microsoft.com/office/drawing/2014/main" id="{68C14086-5B49-EAF1-2800-CE89CED8B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822867" y="5424662"/>
                <a:ext cx="299815" cy="299815"/>
              </a:xfrm>
              <a:prstGeom prst="rect">
                <a:avLst/>
              </a:prstGeom>
            </p:spPr>
          </p:pic>
          <p:pic>
            <p:nvPicPr>
              <p:cNvPr id="25" name="Graphic 24" descr="Taxi">
                <a:extLst>
                  <a:ext uri="{FF2B5EF4-FFF2-40B4-BE49-F238E27FC236}">
                    <a16:creationId xmlns:a16="http://schemas.microsoft.com/office/drawing/2014/main" id="{3E9BD09E-8CD7-790F-1FE4-C7010E864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766636" y="5818572"/>
                <a:ext cx="274670" cy="274670"/>
              </a:xfrm>
              <a:prstGeom prst="rect">
                <a:avLst/>
              </a:prstGeom>
            </p:spPr>
          </p:pic>
        </p:grpSp>
      </p:grpSp>
      <p:pic>
        <p:nvPicPr>
          <p:cNvPr id="171" name="Picture 170">
            <a:extLst>
              <a:ext uri="{FF2B5EF4-FFF2-40B4-BE49-F238E27FC236}">
                <a16:creationId xmlns:a16="http://schemas.microsoft.com/office/drawing/2014/main" id="{D3B2B646-10F5-4594-4D24-E1647E27972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0EDAA56-6B10-5823-913C-A2C31B44A2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68F44261-EDD1-7115-A49A-DAA83CFAE0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81741E98-6B18-2F02-7382-90FF50F8F0A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52169" y="-114771"/>
            <a:ext cx="9163451" cy="6480000"/>
          </a:xfrm>
          <a:prstGeom prst="rect">
            <a:avLst/>
          </a:prstGeom>
          <a:ln>
            <a:noFill/>
          </a:ln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E831AD3-C07B-4021-D276-06F6262DAC47}"/>
              </a:ext>
            </a:extLst>
          </p:cNvPr>
          <p:cNvGrpSpPr/>
          <p:nvPr/>
        </p:nvGrpSpPr>
        <p:grpSpPr>
          <a:xfrm>
            <a:off x="3927251" y="294851"/>
            <a:ext cx="6970763" cy="5792858"/>
            <a:chOff x="3902693" y="333476"/>
            <a:chExt cx="6970763" cy="5792858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C843F47-DBE3-DF57-24E3-A7CC89CE5C28}"/>
                </a:ext>
              </a:extLst>
            </p:cNvPr>
            <p:cNvSpPr/>
            <p:nvPr/>
          </p:nvSpPr>
          <p:spPr>
            <a:xfrm>
              <a:off x="10153456" y="333476"/>
              <a:ext cx="360000" cy="360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F678EF9-47F0-E692-4A99-BDCFD2A8C240}"/>
                </a:ext>
              </a:extLst>
            </p:cNvPr>
            <p:cNvSpPr/>
            <p:nvPr/>
          </p:nvSpPr>
          <p:spPr>
            <a:xfrm>
              <a:off x="10513456" y="2754857"/>
              <a:ext cx="360000" cy="360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DA17A08-2AFC-1587-2378-F5676EBBAAC1}"/>
                </a:ext>
              </a:extLst>
            </p:cNvPr>
            <p:cNvSpPr/>
            <p:nvPr/>
          </p:nvSpPr>
          <p:spPr>
            <a:xfrm>
              <a:off x="8650228" y="5428793"/>
              <a:ext cx="360000" cy="360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D491336-2001-EE21-1475-4487899FD22F}"/>
                </a:ext>
              </a:extLst>
            </p:cNvPr>
            <p:cNvSpPr/>
            <p:nvPr/>
          </p:nvSpPr>
          <p:spPr>
            <a:xfrm>
              <a:off x="6230880" y="3652239"/>
              <a:ext cx="576000" cy="576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F350866-0CD4-A335-8781-87B7E34DCC82}"/>
                </a:ext>
              </a:extLst>
            </p:cNvPr>
            <p:cNvCxnSpPr>
              <a:cxnSpLocks/>
              <a:stCxn id="130" idx="4"/>
              <a:endCxn id="132" idx="0"/>
            </p:cNvCxnSpPr>
            <p:nvPr/>
          </p:nvCxnSpPr>
          <p:spPr>
            <a:xfrm flipH="1">
              <a:off x="4446905" y="4228239"/>
              <a:ext cx="2071975" cy="107818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B04BBB21-2F03-7BFF-10AF-430D919A7B02}"/>
                </a:ext>
              </a:extLst>
            </p:cNvPr>
            <p:cNvSpPr txBox="1"/>
            <p:nvPr/>
          </p:nvSpPr>
          <p:spPr>
            <a:xfrm>
              <a:off x="3902693" y="5306425"/>
              <a:ext cx="1088424" cy="819908"/>
            </a:xfrm>
            <a:prstGeom prst="rect">
              <a:avLst/>
            </a:prstGeom>
            <a:solidFill>
              <a:schemeClr val="accent6">
                <a:lumMod val="75000"/>
                <a:alpha val="28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628059A-39A2-AEB0-4C78-5A2074771821}"/>
                </a:ext>
              </a:extLst>
            </p:cNvPr>
            <p:cNvSpPr txBox="1"/>
            <p:nvPr/>
          </p:nvSpPr>
          <p:spPr>
            <a:xfrm>
              <a:off x="4995237" y="5306426"/>
              <a:ext cx="1080655" cy="819908"/>
            </a:xfrm>
            <a:prstGeom prst="rect">
              <a:avLst/>
            </a:prstGeom>
            <a:solidFill>
              <a:schemeClr val="accent6">
                <a:lumMod val="75000"/>
                <a:alpha val="28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CA6134D-E622-1661-B38C-E3C7AC8B61E0}"/>
                </a:ext>
              </a:extLst>
            </p:cNvPr>
            <p:cNvCxnSpPr>
              <a:cxnSpLocks/>
              <a:stCxn id="130" idx="4"/>
              <a:endCxn id="133" idx="0"/>
            </p:cNvCxnSpPr>
            <p:nvPr/>
          </p:nvCxnSpPr>
          <p:spPr>
            <a:xfrm flipH="1">
              <a:off x="5535565" y="4228239"/>
              <a:ext cx="983315" cy="107818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9B33242-D9D7-CA9C-3B06-2CF1BC2C2C11}"/>
                </a:ext>
              </a:extLst>
            </p:cNvPr>
            <p:cNvSpPr txBox="1"/>
            <p:nvPr/>
          </p:nvSpPr>
          <p:spPr>
            <a:xfrm>
              <a:off x="6086652" y="5306426"/>
              <a:ext cx="1080655" cy="819908"/>
            </a:xfrm>
            <a:prstGeom prst="rect">
              <a:avLst/>
            </a:prstGeom>
            <a:solidFill>
              <a:srgbClr val="548235">
                <a:alpha val="2784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6EFBF26-83E7-4801-72D8-DDDA44847CC5}"/>
                </a:ext>
              </a:extLst>
            </p:cNvPr>
            <p:cNvCxnSpPr>
              <a:cxnSpLocks/>
              <a:stCxn id="130" idx="4"/>
              <a:endCxn id="135" idx="0"/>
            </p:cNvCxnSpPr>
            <p:nvPr/>
          </p:nvCxnSpPr>
          <p:spPr>
            <a:xfrm>
              <a:off x="6518880" y="4228239"/>
              <a:ext cx="108100" cy="107818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918FDBF-6852-A441-D73A-1D8FB32B66EC}"/>
                </a:ext>
              </a:extLst>
            </p:cNvPr>
            <p:cNvSpPr/>
            <p:nvPr/>
          </p:nvSpPr>
          <p:spPr>
            <a:xfrm>
              <a:off x="7778385" y="1208686"/>
              <a:ext cx="360000" cy="360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073C3AB3-FAC9-BD43-4AF7-D6A8BEA32835}"/>
              </a:ext>
            </a:extLst>
          </p:cNvPr>
          <p:cNvGrpSpPr/>
          <p:nvPr/>
        </p:nvGrpSpPr>
        <p:grpSpPr>
          <a:xfrm>
            <a:off x="4357765" y="1245343"/>
            <a:ext cx="5718310" cy="2922914"/>
            <a:chOff x="4387904" y="1251703"/>
            <a:chExt cx="5718310" cy="2922914"/>
          </a:xfrm>
        </p:grpSpPr>
        <p:sp>
          <p:nvSpPr>
            <p:cNvPr id="77" name="Pentagon 76">
              <a:extLst>
                <a:ext uri="{FF2B5EF4-FFF2-40B4-BE49-F238E27FC236}">
                  <a16:creationId xmlns:a16="http://schemas.microsoft.com/office/drawing/2014/main" id="{51566645-3153-3724-2785-2BC25BA0198E}"/>
                </a:ext>
              </a:extLst>
            </p:cNvPr>
            <p:cNvSpPr/>
            <p:nvPr/>
          </p:nvSpPr>
          <p:spPr>
            <a:xfrm>
              <a:off x="9323266" y="1721304"/>
              <a:ext cx="360000" cy="360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8" name="Pentagon 77">
              <a:extLst>
                <a:ext uri="{FF2B5EF4-FFF2-40B4-BE49-F238E27FC236}">
                  <a16:creationId xmlns:a16="http://schemas.microsoft.com/office/drawing/2014/main" id="{B35A4CF1-D4D4-6827-3CD0-F6EAD53628AB}"/>
                </a:ext>
              </a:extLst>
            </p:cNvPr>
            <p:cNvSpPr/>
            <p:nvPr/>
          </p:nvSpPr>
          <p:spPr>
            <a:xfrm>
              <a:off x="8477269" y="3814617"/>
              <a:ext cx="360000" cy="360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9" name="Pentagon 78">
              <a:extLst>
                <a:ext uri="{FF2B5EF4-FFF2-40B4-BE49-F238E27FC236}">
                  <a16:creationId xmlns:a16="http://schemas.microsoft.com/office/drawing/2014/main" id="{45691874-BDF2-44C1-5AB0-5EBC2727FF63}"/>
                </a:ext>
              </a:extLst>
            </p:cNvPr>
            <p:cNvSpPr/>
            <p:nvPr/>
          </p:nvSpPr>
          <p:spPr>
            <a:xfrm>
              <a:off x="9746214" y="3246888"/>
              <a:ext cx="360000" cy="360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80" name="Pentagon 79">
              <a:extLst>
                <a:ext uri="{FF2B5EF4-FFF2-40B4-BE49-F238E27FC236}">
                  <a16:creationId xmlns:a16="http://schemas.microsoft.com/office/drawing/2014/main" id="{5CA94CCF-6E95-60A5-D584-3418D093EAD5}"/>
                </a:ext>
              </a:extLst>
            </p:cNvPr>
            <p:cNvSpPr/>
            <p:nvPr/>
          </p:nvSpPr>
          <p:spPr>
            <a:xfrm>
              <a:off x="7238880" y="3386486"/>
              <a:ext cx="360000" cy="360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97" name="Pentagon 96">
              <a:extLst>
                <a:ext uri="{FF2B5EF4-FFF2-40B4-BE49-F238E27FC236}">
                  <a16:creationId xmlns:a16="http://schemas.microsoft.com/office/drawing/2014/main" id="{B3331D86-5990-7F64-2DDD-C70B214642A0}"/>
                </a:ext>
              </a:extLst>
            </p:cNvPr>
            <p:cNvSpPr/>
            <p:nvPr/>
          </p:nvSpPr>
          <p:spPr>
            <a:xfrm>
              <a:off x="7070272" y="1919689"/>
              <a:ext cx="576000" cy="576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ED03C8D-7B13-686F-EF26-B0CB5C923151}"/>
                </a:ext>
              </a:extLst>
            </p:cNvPr>
            <p:cNvCxnSpPr>
              <a:cxnSpLocks/>
              <a:stCxn id="97" idx="1"/>
              <a:endCxn id="99" idx="3"/>
            </p:cNvCxnSpPr>
            <p:nvPr/>
          </p:nvCxnSpPr>
          <p:spPr>
            <a:xfrm flipH="1" flipV="1">
              <a:off x="5591474" y="1667202"/>
              <a:ext cx="1478799" cy="4724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77594A9-3E35-B31A-5A8B-03B86C991D52}"/>
                </a:ext>
              </a:extLst>
            </p:cNvPr>
            <p:cNvSpPr txBox="1"/>
            <p:nvPr/>
          </p:nvSpPr>
          <p:spPr>
            <a:xfrm>
              <a:off x="4387904" y="1251703"/>
              <a:ext cx="1203570" cy="830997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94CA51B-4CC1-CBC6-2B2E-9C9EA802571C}"/>
                </a:ext>
              </a:extLst>
            </p:cNvPr>
            <p:cNvSpPr txBox="1"/>
            <p:nvPr/>
          </p:nvSpPr>
          <p:spPr>
            <a:xfrm>
              <a:off x="4387904" y="2082702"/>
              <a:ext cx="1203570" cy="830998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9AFE602-25DB-1DF0-78EC-3B90475E270A}"/>
                </a:ext>
              </a:extLst>
            </p:cNvPr>
            <p:cNvCxnSpPr>
              <a:cxnSpLocks/>
              <a:stCxn id="97" idx="1"/>
              <a:endCxn id="100" idx="3"/>
            </p:cNvCxnSpPr>
            <p:nvPr/>
          </p:nvCxnSpPr>
          <p:spPr>
            <a:xfrm flipH="1">
              <a:off x="5591474" y="2139701"/>
              <a:ext cx="1478799" cy="3585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BA3A70C-C17D-E564-0F29-F234AC194934}"/>
                </a:ext>
              </a:extLst>
            </p:cNvPr>
            <p:cNvSpPr txBox="1"/>
            <p:nvPr/>
          </p:nvSpPr>
          <p:spPr>
            <a:xfrm>
              <a:off x="4391379" y="2913701"/>
              <a:ext cx="1203570" cy="830998"/>
            </a:xfrm>
            <a:prstGeom prst="rect">
              <a:avLst/>
            </a:prstGeom>
            <a:solidFill>
              <a:srgbClr val="FFFF00">
                <a:alpha val="27843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>
              <a:defPPr>
                <a:defRPr lang="lt-LT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en-GB" sz="1400" b="1" i="1" dirty="0" err="1">
                  <a:solidFill>
                    <a:schemeClr val="tx1"/>
                  </a:solidFill>
                </a:rPr>
                <a:t>Senaryo</a:t>
              </a:r>
              <a:r>
                <a:rPr lang="lt-LT" sz="1400" b="1" i="1" dirty="0">
                  <a:solidFill>
                    <a:schemeClr val="tx1"/>
                  </a:solidFill>
                </a:rPr>
                <a:t> 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lt-LT" sz="1200" i="1" dirty="0">
                  <a:solidFill>
                    <a:schemeClr val="tx1"/>
                  </a:solidFill>
                </a:rPr>
                <a:t>...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EE93469-BAC0-344B-3CF9-2B8D52D27A91}"/>
                </a:ext>
              </a:extLst>
            </p:cNvPr>
            <p:cNvCxnSpPr>
              <a:cxnSpLocks/>
              <a:stCxn id="97" idx="1"/>
              <a:endCxn id="102" idx="3"/>
            </p:cNvCxnSpPr>
            <p:nvPr/>
          </p:nvCxnSpPr>
          <p:spPr>
            <a:xfrm flipH="1">
              <a:off x="5594949" y="2139701"/>
              <a:ext cx="1475324" cy="1189499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E2FB968-FA86-DB67-8AC1-902A31177BA8}"/>
              </a:ext>
            </a:extLst>
          </p:cNvPr>
          <p:cNvGrpSpPr/>
          <p:nvPr/>
        </p:nvGrpSpPr>
        <p:grpSpPr>
          <a:xfrm>
            <a:off x="7022122" y="77378"/>
            <a:ext cx="3264614" cy="3405295"/>
            <a:chOff x="7025601" y="161191"/>
            <a:chExt cx="3264614" cy="3405295"/>
          </a:xfrm>
        </p:grpSpPr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14A4779-D538-0B69-961A-E0E04AD36095}"/>
                </a:ext>
              </a:extLst>
            </p:cNvPr>
            <p:cNvSpPr/>
            <p:nvPr/>
          </p:nvSpPr>
          <p:spPr>
            <a:xfrm>
              <a:off x="9144192" y="2225823"/>
              <a:ext cx="360000" cy="360000"/>
            </a:xfrm>
            <a:prstGeom prst="triangle">
              <a:avLst/>
            </a:prstGeom>
            <a:solidFill>
              <a:schemeClr val="accent4">
                <a:lumMod val="75000"/>
                <a:alpha val="48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745BEF5C-C3A1-9AC7-0F53-69B2C7C3B66B}"/>
                </a:ext>
              </a:extLst>
            </p:cNvPr>
            <p:cNvSpPr/>
            <p:nvPr/>
          </p:nvSpPr>
          <p:spPr>
            <a:xfrm>
              <a:off x="7844070" y="3206486"/>
              <a:ext cx="360000" cy="360000"/>
            </a:xfrm>
            <a:prstGeom prst="triangle">
              <a:avLst/>
            </a:prstGeom>
            <a:solidFill>
              <a:schemeClr val="accent4">
                <a:lumMod val="75000"/>
                <a:alpha val="48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A6BEF63-B109-CA1A-F1A7-954EAC7EF2B6}"/>
                </a:ext>
              </a:extLst>
            </p:cNvPr>
            <p:cNvGrpSpPr/>
            <p:nvPr/>
          </p:nvGrpSpPr>
          <p:grpSpPr>
            <a:xfrm>
              <a:off x="7025601" y="161191"/>
              <a:ext cx="3264614" cy="2747092"/>
              <a:chOff x="7025601" y="161191"/>
              <a:chExt cx="3264614" cy="2747092"/>
            </a:xfrm>
          </p:grpSpPr>
          <p:sp>
            <p:nvSpPr>
              <p:cNvPr id="106" name="Isosceles Triangle 105">
                <a:extLst>
                  <a:ext uri="{FF2B5EF4-FFF2-40B4-BE49-F238E27FC236}">
                    <a16:creationId xmlns:a16="http://schemas.microsoft.com/office/drawing/2014/main" id="{75C5C30C-FCAB-F8F4-2A12-87A9BB040733}"/>
                  </a:ext>
                </a:extLst>
              </p:cNvPr>
              <p:cNvSpPr/>
              <p:nvPr/>
            </p:nvSpPr>
            <p:spPr>
              <a:xfrm>
                <a:off x="7932182" y="2363748"/>
                <a:ext cx="543776" cy="544535"/>
              </a:xfrm>
              <a:prstGeom prst="triangle">
                <a:avLst/>
              </a:prstGeom>
              <a:solidFill>
                <a:schemeClr val="accent4">
                  <a:lumMod val="75000"/>
                  <a:alpha val="48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t-LT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0036B56-1191-2310-D75B-D46A624890A5}"/>
                  </a:ext>
                </a:extLst>
              </p:cNvPr>
              <p:cNvSpPr txBox="1"/>
              <p:nvPr/>
            </p:nvSpPr>
            <p:spPr>
              <a:xfrm>
                <a:off x="7025601" y="161191"/>
                <a:ext cx="1088424" cy="822420"/>
              </a:xfrm>
              <a:prstGeom prst="rect">
                <a:avLst/>
              </a:prstGeom>
              <a:solidFill>
                <a:srgbClr val="BF9000">
                  <a:alpha val="27843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376AC97-635E-3806-98D4-19155535228D}"/>
                  </a:ext>
                </a:extLst>
              </p:cNvPr>
              <p:cNvSpPr txBox="1"/>
              <p:nvPr/>
            </p:nvSpPr>
            <p:spPr>
              <a:xfrm>
                <a:off x="8118145" y="163702"/>
                <a:ext cx="1080655" cy="819908"/>
              </a:xfrm>
              <a:prstGeom prst="rect">
                <a:avLst/>
              </a:prstGeom>
              <a:solidFill>
                <a:schemeClr val="accent4">
                  <a:lumMod val="75000"/>
                  <a:alpha val="28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4A28A40-2860-F10C-43DA-016D1D422B44}"/>
                  </a:ext>
                </a:extLst>
              </p:cNvPr>
              <p:cNvSpPr txBox="1"/>
              <p:nvPr/>
            </p:nvSpPr>
            <p:spPr>
              <a:xfrm>
                <a:off x="9209560" y="163702"/>
                <a:ext cx="1080655" cy="819908"/>
              </a:xfrm>
              <a:prstGeom prst="rect">
                <a:avLst/>
              </a:prstGeom>
              <a:solidFill>
                <a:schemeClr val="accent4">
                  <a:lumMod val="75000"/>
                  <a:alpha val="28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63A0F31-B399-06AC-F417-2CB0CBE94490}"/>
                  </a:ext>
                </a:extLst>
              </p:cNvPr>
              <p:cNvCxnSpPr>
                <a:cxnSpLocks/>
                <a:stCxn id="116" idx="2"/>
                <a:endCxn id="106" idx="0"/>
              </p:cNvCxnSpPr>
              <p:nvPr/>
            </p:nvCxnSpPr>
            <p:spPr>
              <a:xfrm flipH="1">
                <a:off x="8204070" y="983610"/>
                <a:ext cx="454403" cy="138013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6FF7939-36C9-CF87-688A-161C4BD73963}"/>
                  </a:ext>
                </a:extLst>
              </p:cNvPr>
              <p:cNvCxnSpPr>
                <a:cxnSpLocks/>
                <a:stCxn id="119" idx="2"/>
                <a:endCxn id="106" idx="0"/>
              </p:cNvCxnSpPr>
              <p:nvPr/>
            </p:nvCxnSpPr>
            <p:spPr>
              <a:xfrm flipH="1">
                <a:off x="8204070" y="983610"/>
                <a:ext cx="1545818" cy="1380138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1423838-E9A6-FCAB-83B7-247DF87B07DE}"/>
                  </a:ext>
                </a:extLst>
              </p:cNvPr>
              <p:cNvCxnSpPr>
                <a:cxnSpLocks/>
                <a:stCxn id="112" idx="2"/>
                <a:endCxn id="106" idx="0"/>
              </p:cNvCxnSpPr>
              <p:nvPr/>
            </p:nvCxnSpPr>
            <p:spPr>
              <a:xfrm>
                <a:off x="7569813" y="983611"/>
                <a:ext cx="634257" cy="138013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D0A6F00-2F78-D2B2-DE37-53F761EFFB0C}"/>
              </a:ext>
            </a:extLst>
          </p:cNvPr>
          <p:cNvGrpSpPr/>
          <p:nvPr/>
        </p:nvGrpSpPr>
        <p:grpSpPr>
          <a:xfrm>
            <a:off x="8457615" y="2811204"/>
            <a:ext cx="2938811" cy="3241245"/>
            <a:chOff x="8462135" y="2795379"/>
            <a:chExt cx="2938811" cy="3241245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96DF087-BD83-FA77-E8A8-44F0625B17F4}"/>
                </a:ext>
              </a:extLst>
            </p:cNvPr>
            <p:cNvGrpSpPr/>
            <p:nvPr/>
          </p:nvGrpSpPr>
          <p:grpSpPr>
            <a:xfrm>
              <a:off x="8786874" y="2795379"/>
              <a:ext cx="2614072" cy="3241245"/>
              <a:chOff x="8660993" y="2762640"/>
              <a:chExt cx="2614072" cy="3241245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FA03908-FA80-AB26-0708-C5FB362ABCB9}"/>
                  </a:ext>
                </a:extLst>
              </p:cNvPr>
              <p:cNvSpPr/>
              <p:nvPr/>
            </p:nvSpPr>
            <p:spPr>
              <a:xfrm>
                <a:off x="8660993" y="2762640"/>
                <a:ext cx="313338" cy="325584"/>
              </a:xfrm>
              <a:prstGeom prst="rect">
                <a:avLst/>
              </a:prstGeom>
              <a:solidFill>
                <a:srgbClr val="FF0000">
                  <a:alpha val="54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t-LT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D5A4D71-F728-DA2A-7B5E-1ACEFC6EEA70}"/>
                  </a:ext>
                </a:extLst>
              </p:cNvPr>
              <p:cNvCxnSpPr>
                <a:cxnSpLocks/>
                <a:stCxn id="87" idx="2"/>
                <a:endCxn id="89" idx="1"/>
              </p:cNvCxnSpPr>
              <p:nvPr/>
            </p:nvCxnSpPr>
            <p:spPr>
              <a:xfrm>
                <a:off x="8817662" y="3088224"/>
                <a:ext cx="1257380" cy="1004385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736F717-8722-D205-8C80-D47256BBC1E0}"/>
                  </a:ext>
                </a:extLst>
              </p:cNvPr>
              <p:cNvSpPr txBox="1"/>
              <p:nvPr/>
            </p:nvSpPr>
            <p:spPr>
              <a:xfrm>
                <a:off x="10075042" y="3677110"/>
                <a:ext cx="1200023" cy="830997"/>
              </a:xfrm>
              <a:prstGeom prst="rect">
                <a:avLst/>
              </a:prstGeom>
              <a:solidFill>
                <a:srgbClr val="FF0000">
                  <a:alpha val="27843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  <a:endParaRPr lang="en-GB" sz="1200" i="1" dirty="0">
                  <a:solidFill>
                    <a:schemeClr val="tx1"/>
                  </a:solidFill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  <a:endParaRPr lang="en-GB" sz="1200" i="1" dirty="0">
                  <a:solidFill>
                    <a:schemeClr val="tx1"/>
                  </a:solidFill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08923E6-5E84-19E8-EFA4-19072D1DA9CD}"/>
                  </a:ext>
                </a:extLst>
              </p:cNvPr>
              <p:cNvSpPr txBox="1"/>
              <p:nvPr/>
            </p:nvSpPr>
            <p:spPr>
              <a:xfrm>
                <a:off x="10075042" y="4508109"/>
                <a:ext cx="1200023" cy="830998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D18D8411-FA4E-C43C-F787-B51A5F917D3E}"/>
                  </a:ext>
                </a:extLst>
              </p:cNvPr>
              <p:cNvSpPr txBox="1"/>
              <p:nvPr/>
            </p:nvSpPr>
            <p:spPr>
              <a:xfrm>
                <a:off x="10073222" y="5341290"/>
                <a:ext cx="1200023" cy="662595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rtlCol="0" anchor="ctr"/>
              <a:lstStyle>
                <a:defPPr>
                  <a:defRPr lang="lt-LT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GB" sz="1400" b="1" i="1" dirty="0" err="1">
                    <a:solidFill>
                      <a:schemeClr val="tx1"/>
                    </a:solidFill>
                  </a:rPr>
                  <a:t>Senaryo</a:t>
                </a:r>
                <a:r>
                  <a:rPr lang="lt-LT" sz="1400" b="1" i="1" dirty="0">
                    <a:solidFill>
                      <a:schemeClr val="tx1"/>
                    </a:solidFill>
                  </a:rPr>
                  <a:t> 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lt-LT" sz="1200" i="1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AF08638-4DC6-CD9F-8BDB-367B0F64A84C}"/>
                  </a:ext>
                </a:extLst>
              </p:cNvPr>
              <p:cNvCxnSpPr>
                <a:cxnSpLocks/>
                <a:stCxn id="87" idx="2"/>
                <a:endCxn id="90" idx="1"/>
              </p:cNvCxnSpPr>
              <p:nvPr/>
            </p:nvCxnSpPr>
            <p:spPr>
              <a:xfrm>
                <a:off x="8817662" y="3088224"/>
                <a:ext cx="1257380" cy="183538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FF6DBB9-37C8-1E99-1745-678E053DECA6}"/>
                  </a:ext>
                </a:extLst>
              </p:cNvPr>
              <p:cNvCxnSpPr>
                <a:cxnSpLocks/>
                <a:stCxn id="87" idx="2"/>
                <a:endCxn id="91" idx="1"/>
              </p:cNvCxnSpPr>
              <p:nvPr/>
            </p:nvCxnSpPr>
            <p:spPr>
              <a:xfrm>
                <a:off x="8817662" y="3088224"/>
                <a:ext cx="1255560" cy="258436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F8C4F076-FC83-E93C-3305-1883F70C295E}"/>
                </a:ext>
              </a:extLst>
            </p:cNvPr>
            <p:cNvSpPr/>
            <p:nvPr/>
          </p:nvSpPr>
          <p:spPr>
            <a:xfrm>
              <a:off x="8462135" y="2921074"/>
              <a:ext cx="156669" cy="162792"/>
            </a:xfrm>
            <a:prstGeom prst="rect">
              <a:avLst/>
            </a:prstGeom>
            <a:solidFill>
              <a:srgbClr val="FF0000">
                <a:alpha val="54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F344BB02-BD17-4EB8-B692-6B0D0A8610CE}"/>
              </a:ext>
            </a:extLst>
          </p:cNvPr>
          <p:cNvGrpSpPr/>
          <p:nvPr/>
        </p:nvGrpSpPr>
        <p:grpSpPr>
          <a:xfrm>
            <a:off x="437913" y="1610272"/>
            <a:ext cx="2248309" cy="646331"/>
            <a:chOff x="437913" y="1765914"/>
            <a:chExt cx="2248309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38862F3-E249-0E46-0E01-F00000EB725F}"/>
                </a:ext>
              </a:extLst>
            </p:cNvPr>
            <p:cNvSpPr txBox="1"/>
            <p:nvPr/>
          </p:nvSpPr>
          <p:spPr>
            <a:xfrm>
              <a:off x="613406" y="1765914"/>
              <a:ext cx="20728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sz="1200" i="1" dirty="0">
                  <a:solidFill>
                    <a:schemeClr val="tx1"/>
                  </a:solidFill>
                </a:rPr>
                <a:t>Aktif hareketlilik önceliği, konfor, güvenlik vb. sağlamaya yönelik tedbirler. 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50E5EB14-9E92-8B61-953B-1BA3CB9CC404}"/>
                </a:ext>
              </a:extLst>
            </p:cNvPr>
            <p:cNvSpPr/>
            <p:nvPr/>
          </p:nvSpPr>
          <p:spPr>
            <a:xfrm>
              <a:off x="437913" y="1993548"/>
              <a:ext cx="156669" cy="162792"/>
            </a:xfrm>
            <a:prstGeom prst="rect">
              <a:avLst/>
            </a:prstGeom>
            <a:solidFill>
              <a:srgbClr val="FF0000">
                <a:alpha val="54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B04783D-7CDF-81D5-4C65-B5495FC7BC68}"/>
              </a:ext>
            </a:extLst>
          </p:cNvPr>
          <p:cNvGrpSpPr/>
          <p:nvPr/>
        </p:nvGrpSpPr>
        <p:grpSpPr>
          <a:xfrm>
            <a:off x="460933" y="2877844"/>
            <a:ext cx="2173468" cy="646331"/>
            <a:chOff x="440186" y="2995749"/>
            <a:chExt cx="2173468" cy="646331"/>
          </a:xfrm>
        </p:grpSpPr>
        <p:sp>
          <p:nvSpPr>
            <p:cNvPr id="192" name="Isosceles Triangle 191">
              <a:extLst>
                <a:ext uri="{FF2B5EF4-FFF2-40B4-BE49-F238E27FC236}">
                  <a16:creationId xmlns:a16="http://schemas.microsoft.com/office/drawing/2014/main" id="{98F5F8B7-EFDD-BA4B-23F1-9A04C8B71B13}"/>
                </a:ext>
              </a:extLst>
            </p:cNvPr>
            <p:cNvSpPr/>
            <p:nvPr/>
          </p:nvSpPr>
          <p:spPr>
            <a:xfrm>
              <a:off x="440186" y="3202834"/>
              <a:ext cx="162000" cy="162000"/>
            </a:xfrm>
            <a:prstGeom prst="triangle">
              <a:avLst/>
            </a:prstGeom>
            <a:solidFill>
              <a:schemeClr val="accent4">
                <a:lumMod val="75000"/>
                <a:alpha val="48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7FBD831-593C-93CE-813D-6D12D89165A7}"/>
                </a:ext>
              </a:extLst>
            </p:cNvPr>
            <p:cNvSpPr txBox="1"/>
            <p:nvPr/>
          </p:nvSpPr>
          <p:spPr>
            <a:xfrm>
              <a:off x="623333" y="2995749"/>
              <a:ext cx="19903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sz="1200" i="1" dirty="0">
                  <a:solidFill>
                    <a:schemeClr val="tx1"/>
                  </a:solidFill>
                </a:rPr>
                <a:t>Toplu taşıma hizmetlerini teşvik etmeye ve geliştirmeye yönelik tedbirler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E237CAF1-8E19-5FDE-3BE8-3554E7FA7117}"/>
              </a:ext>
            </a:extLst>
          </p:cNvPr>
          <p:cNvGrpSpPr/>
          <p:nvPr/>
        </p:nvGrpSpPr>
        <p:grpSpPr>
          <a:xfrm>
            <a:off x="455308" y="4199887"/>
            <a:ext cx="1843682" cy="646331"/>
            <a:chOff x="455308" y="4355529"/>
            <a:chExt cx="1843682" cy="646331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CAC8427D-E04F-91A0-C03C-DEE03F2A2DB7}"/>
                </a:ext>
              </a:extLst>
            </p:cNvPr>
            <p:cNvSpPr txBox="1"/>
            <p:nvPr/>
          </p:nvSpPr>
          <p:spPr>
            <a:xfrm>
              <a:off x="672691" y="4355529"/>
              <a:ext cx="16262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sz="1200" i="1" dirty="0">
                  <a:solidFill>
                    <a:schemeClr val="tx1"/>
                  </a:solidFill>
                </a:rPr>
                <a:t>Measures to increase multifunctionality and promote multimodality</a:t>
              </a:r>
            </a:p>
          </p:txBody>
        </p:sp>
        <p:sp>
          <p:nvSpPr>
            <p:cNvPr id="200" name="Pentagon 199">
              <a:extLst>
                <a:ext uri="{FF2B5EF4-FFF2-40B4-BE49-F238E27FC236}">
                  <a16:creationId xmlns:a16="http://schemas.microsoft.com/office/drawing/2014/main" id="{5B863B95-4528-37D1-655C-1FF1A48AED81}"/>
                </a:ext>
              </a:extLst>
            </p:cNvPr>
            <p:cNvSpPr/>
            <p:nvPr/>
          </p:nvSpPr>
          <p:spPr>
            <a:xfrm>
              <a:off x="455308" y="4561913"/>
              <a:ext cx="162000" cy="162000"/>
            </a:xfrm>
            <a:prstGeom prst="pentagon">
              <a:avLst/>
            </a:prstGeom>
            <a:solidFill>
              <a:srgbClr val="FFFF00">
                <a:alpha val="46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18FF12F4-4398-360C-3A82-A181BD684BB3}"/>
              </a:ext>
            </a:extLst>
          </p:cNvPr>
          <p:cNvGrpSpPr/>
          <p:nvPr/>
        </p:nvGrpSpPr>
        <p:grpSpPr>
          <a:xfrm>
            <a:off x="460933" y="5448208"/>
            <a:ext cx="2210617" cy="646331"/>
            <a:chOff x="460933" y="5603850"/>
            <a:chExt cx="2210617" cy="646331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9E2F93C-BACA-DD17-BE01-CE51FD8D98F7}"/>
                </a:ext>
              </a:extLst>
            </p:cNvPr>
            <p:cNvSpPr txBox="1"/>
            <p:nvPr/>
          </p:nvSpPr>
          <p:spPr>
            <a:xfrm>
              <a:off x="691940" y="5603850"/>
              <a:ext cx="19796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sz="1200" i="1" dirty="0">
                  <a:solidFill>
                    <a:schemeClr val="tx1"/>
                  </a:solidFill>
                </a:rPr>
                <a:t>Çok işlevliliği artırmaya ve çok modluluğu teşvik etmeye yönelik tedbirler</a:t>
              </a: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5A183867-1C94-17BE-6DD6-71F15FF8BCC3}"/>
                </a:ext>
              </a:extLst>
            </p:cNvPr>
            <p:cNvSpPr/>
            <p:nvPr/>
          </p:nvSpPr>
          <p:spPr>
            <a:xfrm>
              <a:off x="460933" y="5846015"/>
              <a:ext cx="162000" cy="162000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</p:spTree>
    <p:extLst>
      <p:ext uri="{BB962C8B-B14F-4D97-AF65-F5344CB8AC3E}">
        <p14:creationId xmlns:p14="http://schemas.microsoft.com/office/powerpoint/2010/main" val="766353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Verimli (döngüsel) kent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Ana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Tedbirdir</a:t>
            </a:r>
            <a:endParaRPr lang="en-GB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D802E8-9C5D-BD7D-3226-8840A8718FCA}"/>
              </a:ext>
            </a:extLst>
          </p:cNvPr>
          <p:cNvSpPr/>
          <p:nvPr/>
        </p:nvSpPr>
        <p:spPr>
          <a:xfrm>
            <a:off x="521855" y="1459343"/>
            <a:ext cx="3254114" cy="544945"/>
          </a:xfrm>
          <a:prstGeom prst="roundRect">
            <a:avLst>
              <a:gd name="adj" fmla="val 7456"/>
            </a:avLst>
          </a:prstGeom>
          <a:solidFill>
            <a:srgbClr val="B11752"/>
          </a:solidFill>
          <a:ln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AZALTILMIŞ SEYAHAT SÜRESİ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FA167-FBD1-4401-CAC4-7E84BC840C28}"/>
              </a:ext>
            </a:extLst>
          </p:cNvPr>
          <p:cNvSpPr txBox="1"/>
          <p:nvPr/>
        </p:nvSpPr>
        <p:spPr>
          <a:xfrm>
            <a:off x="568034" y="2078416"/>
            <a:ext cx="31310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Otopark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ücretleri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caddelerde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yüksek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kapasiteli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koridorlarda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toplu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taşıma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önceliği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Biletlendirme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türleri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fiyat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Düşük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emisyon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bölgeleri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Tüm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kullanıcılar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için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yeniden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tahsis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edilen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sokaklar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Çok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modlu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noktaların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artırılması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Paylaşımlı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mikro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mobilite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seçeneklerinin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kern="12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artırılması</a:t>
            </a:r>
            <a:r>
              <a:rPr lang="en-GB" sz="1600" b="0" i="1" u="none" strike="noStrike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</a:pPr>
            <a:endParaRPr lang="en-GB" sz="1600" b="0" i="1" u="none" strike="noStrike" kern="12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6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6CEEFB-D77A-1F83-2C9B-11189E485726}"/>
              </a:ext>
            </a:extLst>
          </p:cNvPr>
          <p:cNvSpPr/>
          <p:nvPr/>
        </p:nvSpPr>
        <p:spPr>
          <a:xfrm>
            <a:off x="8312727" y="1459343"/>
            <a:ext cx="3357419" cy="544945"/>
          </a:xfrm>
          <a:prstGeom prst="roundRect">
            <a:avLst>
              <a:gd name="adj" fmla="val 7456"/>
            </a:avLst>
          </a:prstGeom>
          <a:solidFill>
            <a:srgbClr val="B11752"/>
          </a:solidFill>
          <a:ln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ULAŞILABİLİR TEMEL HİZMETLER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4B7E9-053A-98FC-3A3F-03E4CFA24AD1}"/>
              </a:ext>
            </a:extLst>
          </p:cNvPr>
          <p:cNvSpPr txBox="1"/>
          <p:nvPr/>
        </p:nvSpPr>
        <p:spPr>
          <a:xfrm>
            <a:off x="8359007" y="2078416"/>
            <a:ext cx="3234231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Belirlenmiş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hedef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kamusal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alanlar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garanti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altına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alınmış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erişilebilirliği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Kamusal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alanlarda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engelsiz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mobilite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Yürüme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mobilite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erişilebilir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kamusal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alanlar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Cinsiyet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yaş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eşitliği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sağlanmış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mobilite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hizmetleri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Kentsel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alanlarda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çok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işlevliliği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sağlayacak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koşulların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oluşturulması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endParaRPr lang="en-GB" sz="1600" i="1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128A4D-1C9E-BE1F-A9EC-AC4369C23E01}"/>
              </a:ext>
            </a:extLst>
          </p:cNvPr>
          <p:cNvSpPr/>
          <p:nvPr/>
        </p:nvSpPr>
        <p:spPr>
          <a:xfrm>
            <a:off x="4053159" y="1459343"/>
            <a:ext cx="3982478" cy="544945"/>
          </a:xfrm>
          <a:prstGeom prst="roundRect">
            <a:avLst>
              <a:gd name="adj" fmla="val 7456"/>
            </a:avLst>
          </a:prstGeom>
          <a:solidFill>
            <a:srgbClr val="B11752"/>
          </a:solidFill>
          <a:ln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ÇEKİCİ TOPLU TAŞIMA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CAEAC-B494-0C59-F4B0-87CCB6C71E22}"/>
              </a:ext>
            </a:extLst>
          </p:cNvPr>
          <p:cNvSpPr txBox="1"/>
          <p:nvPr/>
        </p:nvSpPr>
        <p:spPr>
          <a:xfrm>
            <a:off x="4099339" y="2078416"/>
            <a:ext cx="382546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taşımaya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iyi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erişim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rota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ağının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yüksek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yoğunluğu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güvenilir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diğer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modlar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arası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koordineli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inter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mobilite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hizmetleri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için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iyileştirilmiş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AUS –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gerçek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zamanlı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bilgi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paylaşımı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seyahat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planlama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Yüksek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talep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olan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rotalarda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ayrılmış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otobüs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şeritleri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kavşaklarda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öncelikli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geçiş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gibi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toplu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taşıma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önceliklendirmeleri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Daha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hızlı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değişimi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için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etkin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aktarma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merkezleri</a:t>
            </a:r>
            <a:r>
              <a:rPr lang="en-GB" sz="1600" i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t">
              <a:spcAft>
                <a:spcPts val="600"/>
              </a:spcAft>
              <a:buClrTx/>
              <a:buSzPts val="1200"/>
              <a:buFont typeface="Wingdings" panose="05000000000000000000" pitchFamily="2" charset="2"/>
              <a:buChar char="ü"/>
            </a:pPr>
            <a:endParaRPr lang="en-GB" sz="1600" i="1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7472" indent="-347472" fontAlgn="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GB" sz="1600" i="1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7EC293-2917-8C80-B2C1-C8449E30BB0D}"/>
              </a:ext>
            </a:extLst>
          </p:cNvPr>
          <p:cNvSpPr/>
          <p:nvPr/>
        </p:nvSpPr>
        <p:spPr>
          <a:xfrm>
            <a:off x="8325077" y="1459342"/>
            <a:ext cx="3345069" cy="4570482"/>
          </a:xfrm>
          <a:prstGeom prst="roundRect">
            <a:avLst>
              <a:gd name="adj" fmla="val 1963"/>
            </a:avLst>
          </a:prstGeom>
          <a:noFill/>
          <a:ln w="28575"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D9D7B1-7FDF-6759-2179-BB0D23A04E25}"/>
              </a:ext>
            </a:extLst>
          </p:cNvPr>
          <p:cNvSpPr/>
          <p:nvPr/>
        </p:nvSpPr>
        <p:spPr>
          <a:xfrm>
            <a:off x="4053159" y="1459342"/>
            <a:ext cx="3982478" cy="4570482"/>
          </a:xfrm>
          <a:prstGeom prst="roundRect">
            <a:avLst>
              <a:gd name="adj" fmla="val 1963"/>
            </a:avLst>
          </a:prstGeom>
          <a:noFill/>
          <a:ln w="28575"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924D09-219E-D289-57F2-8A8E466DA0F8}"/>
              </a:ext>
            </a:extLst>
          </p:cNvPr>
          <p:cNvSpPr/>
          <p:nvPr/>
        </p:nvSpPr>
        <p:spPr>
          <a:xfrm>
            <a:off x="521854" y="1459342"/>
            <a:ext cx="3254115" cy="4570482"/>
          </a:xfrm>
          <a:prstGeom prst="roundRect">
            <a:avLst>
              <a:gd name="adj" fmla="val 1963"/>
            </a:avLst>
          </a:prstGeom>
          <a:noFill/>
          <a:ln w="28575">
            <a:solidFill>
              <a:srgbClr val="5E0A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14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Verimli</a:t>
            </a: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(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döngüsel</a:t>
            </a: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)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kent</a:t>
            </a: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Bu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senaryo</a:t>
            </a: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neleri</a:t>
            </a: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 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991E66E-6467-6615-A410-40AFE92B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493290" y="755582"/>
            <a:ext cx="8698710" cy="53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37660-B28F-1C06-9CF5-2BDF419C19CE}"/>
              </a:ext>
            </a:extLst>
          </p:cNvPr>
          <p:cNvSpPr txBox="1"/>
          <p:nvPr/>
        </p:nvSpPr>
        <p:spPr>
          <a:xfrm>
            <a:off x="246368" y="1432810"/>
            <a:ext cx="3444538" cy="1669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EKONOMİK BÜYÜME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REKABETÇİLİK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ENERJİ VERİMLİLİĞİ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TEKNOLOJİ VE İNOVASYON</a:t>
            </a:r>
          </a:p>
        </p:txBody>
      </p:sp>
    </p:spTree>
    <p:extLst>
      <p:ext uri="{BB962C8B-B14F-4D97-AF65-F5344CB8AC3E}">
        <p14:creationId xmlns:p14="http://schemas.microsoft.com/office/powerpoint/2010/main" val="842549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Dirençli kent 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Bu 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senaryo 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ne</a:t>
            </a:r>
            <a:r>
              <a:rPr lang="tr-TR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leri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8D8815B-80AC-78A5-052C-7FF220BA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8" b="97248" l="3247" r="98196">
                        <a14:foregroundMark x1="7576" y1="53211" x2="3247" y2="84404"/>
                        <a14:foregroundMark x1="48413" y1="9961" x2="73737" y2="3408"/>
                        <a14:foregroundMark x1="73737" y1="3408" x2="75036" y2="3801"/>
                        <a14:foregroundMark x1="91198" y1="17824" x2="97908" y2="32503"/>
                        <a14:foregroundMark x1="55628" y1="49672" x2="33766" y2="46396"/>
                        <a14:foregroundMark x1="60390" y1="47969" x2="45310" y2="60813"/>
                        <a14:foregroundMark x1="45310" y1="60813" x2="45094" y2="60813"/>
                        <a14:foregroundMark x1="63853" y1="91219" x2="45094" y2="97248"/>
                        <a14:foregroundMark x1="98196" y1="38008" x2="97763" y2="45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53" y="537066"/>
            <a:ext cx="9962147" cy="54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88128-1AE8-5062-6242-3BE1A84C8069}"/>
              </a:ext>
            </a:extLst>
          </p:cNvPr>
          <p:cNvSpPr txBox="1"/>
          <p:nvPr/>
        </p:nvSpPr>
        <p:spPr>
          <a:xfrm>
            <a:off x="246367" y="1432810"/>
            <a:ext cx="2946775" cy="2082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ADAPTE OLMA YETENEĞİ</a:t>
            </a:r>
            <a:endParaRPr lang="lt-LT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 VE ŞOKLARA RAĞMEN GELİŞME</a:t>
            </a:r>
            <a:endParaRPr lang="lt-LT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ZORLUKLARDAN SONRA HIZLI BİR ŞEKİLDE İYİLEŞME YETENEĞİ</a:t>
            </a:r>
          </a:p>
        </p:txBody>
      </p:sp>
    </p:spTree>
    <p:extLst>
      <p:ext uri="{BB962C8B-B14F-4D97-AF65-F5344CB8AC3E}">
        <p14:creationId xmlns:p14="http://schemas.microsoft.com/office/powerpoint/2010/main" val="394113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Yeşil kent 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Bu 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senaryo 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ne</a:t>
            </a:r>
            <a:r>
              <a:rPr lang="tr-TR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leri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319C0B4-2245-4DB1-DB8D-FFF8A913F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/>
          <a:stretch/>
        </p:blipFill>
        <p:spPr bwMode="auto">
          <a:xfrm>
            <a:off x="2496457" y="1054671"/>
            <a:ext cx="9695543" cy="504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20FB3-4EFD-E163-B96B-6D03035E5065}"/>
              </a:ext>
            </a:extLst>
          </p:cNvPr>
          <p:cNvSpPr txBox="1"/>
          <p:nvPr/>
        </p:nvSpPr>
        <p:spPr>
          <a:xfrm>
            <a:off x="246367" y="1432810"/>
            <a:ext cx="2366204" cy="406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GÜVENLİ, KAPSAYICI, ERİŞİLEBİLİR YEŞİL VE KALİTELİ KAMU ALANLARI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DOĞAL ÇEVRENİN KORUNMASI VE GELİŞTİRİLMESİ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REKREASYON VE AKTİF DİNLENME KULLANIMI İÇİN DOĞAL VE KAMU ALANLARINA YÜRÜYE</a:t>
            </a: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REK</a:t>
            </a: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ERİŞİM</a:t>
            </a:r>
          </a:p>
        </p:txBody>
      </p:sp>
    </p:spTree>
    <p:extLst>
      <p:ext uri="{BB962C8B-B14F-4D97-AF65-F5344CB8AC3E}">
        <p14:creationId xmlns:p14="http://schemas.microsoft.com/office/powerpoint/2010/main" val="117536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5872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Düşük karbon kent</a:t>
            </a:r>
            <a:r>
              <a:rPr lang="tr-TR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i</a:t>
            </a: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Bu 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senaryo 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ne</a:t>
            </a:r>
            <a:r>
              <a:rPr lang="tr-TR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leri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EF66DA3-2815-8890-E373-C9AD8CC0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1" b="97237" l="3859" r="95356">
                        <a14:foregroundMark x1="8437" y1="13284" x2="3924" y2="42614"/>
                        <a14:foregroundMark x1="3924" y1="42614" x2="3924" y2="43358"/>
                        <a14:foregroundMark x1="62328" y1="8395" x2="68476" y2="5526"/>
                        <a14:foregroundMark x1="65729" y1="5207" x2="57031" y2="4463"/>
                        <a14:foregroundMark x1="43492" y1="89692" x2="50098" y2="97237"/>
                        <a14:foregroundMark x1="50098" y1="97237" x2="50621" y2="96174"/>
                        <a14:foregroundMark x1="92740" y1="49416" x2="95356" y2="80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57" y="769257"/>
            <a:ext cx="8665029" cy="533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E628B5-65CB-7AA7-2188-2B40FE484DFD}"/>
              </a:ext>
            </a:extLst>
          </p:cNvPr>
          <p:cNvSpPr txBox="1"/>
          <p:nvPr/>
        </p:nvSpPr>
        <p:spPr>
          <a:xfrm>
            <a:off x="246367" y="1737610"/>
            <a:ext cx="3266090" cy="321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KARBON EMİSYONUNUN AZALTILMASI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ÇEVRESEL ETKİYİ EN AZA İNDİRMEK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ÇEVRE DOSTU, ENERJİ VERİMLİ</a:t>
            </a: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LİĞİ</a:t>
            </a: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FOSİL YAKITLARA DAHA AZ </a:t>
            </a: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TALEBİN OLDUĞU</a:t>
            </a: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BİR HAREKETLİLİK SİSTEMİ GELİŞTİRMEYİ HEDEFL</a:t>
            </a: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EMEK</a:t>
            </a:r>
            <a:endParaRPr lang="lt-LT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03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908137" y="334787"/>
            <a:ext cx="11026688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MENTI</a:t>
            </a:r>
            <a:endParaRPr lang="en-US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</a:t>
            </a:r>
            <a:r>
              <a:rPr lang="en-US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FCAD1-5572-B6E7-B9AE-ED9C8060FA7D}"/>
              </a:ext>
            </a:extLst>
          </p:cNvPr>
          <p:cNvSpPr txBox="1"/>
          <p:nvPr/>
        </p:nvSpPr>
        <p:spPr>
          <a:xfrm>
            <a:off x="6096000" y="2730210"/>
            <a:ext cx="5142271" cy="26776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TR"/>
            </a:defPPr>
            <a:lvl1pPr indent="0" defTabSz="99057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defRPr>
            </a:lvl1pPr>
            <a:lvl2pPr marL="0" indent="0" defTabSz="99057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sz="1200" b="1"/>
            </a:lvl2pPr>
            <a:lvl3pPr marL="191094" indent="-191094" defTabSz="99057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200"/>
            </a:lvl3pPr>
            <a:lvl4pPr marL="354013" indent="-176213" defTabSz="99057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sz="1200" baseline="0"/>
            </a:lvl4pPr>
            <a:lvl5pPr marL="541338" indent="-187325" defTabSz="865030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baseline="0"/>
            </a:lvl5pPr>
            <a:lvl6pPr marL="577182" indent="-191094" defTabSz="99057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baseline="0"/>
            </a:lvl6pPr>
            <a:lvl7pPr marL="577182" indent="-191094" defTabSz="99057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/>
            </a:lvl7pPr>
            <a:lvl8pPr marL="577182" indent="-191094" defTabSz="99057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baseline="0"/>
            </a:lvl8pPr>
            <a:lvl9pPr marL="577182" indent="-191094" defTabSz="99057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baseline="0"/>
            </a:lvl9pPr>
          </a:lstStyle>
          <a:p>
            <a:r>
              <a:rPr lang="lt-LT" dirty="0"/>
              <a:t>Soru ve önerilerinizi sunum sırasında istediğiniz zaman </a:t>
            </a:r>
            <a:r>
              <a:rPr lang="en-GB" dirty="0" err="1"/>
              <a:t>uygulama</a:t>
            </a:r>
            <a:r>
              <a:rPr lang="en-GB" dirty="0"/>
              <a:t> </a:t>
            </a:r>
            <a:r>
              <a:rPr lang="en-GB" dirty="0" err="1"/>
              <a:t>üzerinden</a:t>
            </a:r>
            <a:r>
              <a:rPr lang="en-GB" dirty="0"/>
              <a:t> </a:t>
            </a:r>
            <a:r>
              <a:rPr lang="en-GB" dirty="0" err="1"/>
              <a:t>bizlere</a:t>
            </a:r>
            <a:r>
              <a:rPr lang="en-GB" dirty="0"/>
              <a:t> </a:t>
            </a:r>
            <a:r>
              <a:rPr lang="en-GB" dirty="0" err="1"/>
              <a:t>iletebilirsiniz</a:t>
            </a:r>
            <a:endParaRPr lang="lt-L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4DFA1-87C4-CF2F-E873-0C52D93E6468}"/>
              </a:ext>
            </a:extLst>
          </p:cNvPr>
          <p:cNvSpPr txBox="1"/>
          <p:nvPr/>
        </p:nvSpPr>
        <p:spPr>
          <a:xfrm>
            <a:off x="534879" y="3674594"/>
            <a:ext cx="533242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t-LT" sz="2400" b="1" dirty="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Yukarıdaki karekodu okutun</a:t>
            </a:r>
            <a:endParaRPr lang="en-GB" sz="2400" b="1" dirty="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endParaRPr lang="lt-LT" sz="1000" b="1" dirty="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GB" sz="2400" b="1" dirty="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lt-LT" sz="2400" b="1" dirty="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eya</a:t>
            </a:r>
            <a:endParaRPr lang="en-GB" sz="2400" b="1" dirty="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/>
            <a:endParaRPr lang="en-GB" sz="1000" b="1" i="0" dirty="0">
              <a:solidFill>
                <a:srgbClr val="0563C1"/>
              </a:solidFill>
              <a:effectLst/>
              <a:latin typeface="MentiDisplay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algn="ctr"/>
            <a:r>
              <a:rPr lang="en-GB" sz="2400" b="1" i="0" dirty="0">
                <a:solidFill>
                  <a:srgbClr val="0563C1"/>
                </a:solidFill>
                <a:effectLst/>
                <a:latin typeface="Menti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r>
              <a:rPr lang="en-GB" sz="2400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</a:p>
          <a:p>
            <a:pPr lvl="0" algn="ctr"/>
            <a:r>
              <a:rPr lang="en-GB" sz="24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adresine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 </a:t>
            </a:r>
            <a:r>
              <a:rPr lang="en-GB" sz="24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gidin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 </a:t>
            </a:r>
            <a:r>
              <a:rPr lang="en-GB" sz="24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ve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 4342 4139 </a:t>
            </a:r>
            <a:r>
              <a:rPr lang="en-GB" sz="24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kodunu</a:t>
            </a:r>
            <a:r>
              <a:rPr lang="en-GB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 </a:t>
            </a:r>
            <a:r>
              <a:rPr lang="en-GB" sz="2400" b="1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MentiDisplay"/>
              </a:rPr>
              <a:t>girin</a:t>
            </a:r>
            <a:endParaRPr lang="en-GB" sz="2400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MentiDisplay"/>
            </a:endParaRPr>
          </a:p>
          <a:p>
            <a:pPr lvl="0" algn="ctr"/>
            <a:endParaRPr lang="lt-LT" sz="2400" dirty="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5DF11-CDE3-807B-52F8-B2D92C136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78" y="1268849"/>
            <a:ext cx="2215301" cy="22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6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559465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Kompakt kent </a:t>
            </a:r>
          </a:p>
          <a:p>
            <a:pPr>
              <a:defRPr/>
            </a:pP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Bu 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senaryo 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ne</a:t>
            </a:r>
            <a:r>
              <a:rPr lang="tr-TR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leri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769F1-14C8-AC71-3877-08192AEEC7AE}"/>
              </a:ext>
            </a:extLst>
          </p:cNvPr>
          <p:cNvSpPr txBox="1"/>
          <p:nvPr/>
        </p:nvSpPr>
        <p:spPr>
          <a:xfrm>
            <a:off x="246367" y="1595691"/>
            <a:ext cx="3991804" cy="210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HİZMETLERİN YOĞUN, YEREL KULLANIMI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ÇOK İŞLEVLİ KENTSEL YAPILAR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YENİLEYİCİ </a:t>
            </a:r>
            <a:r>
              <a:rPr lang="en-GB" sz="16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ONARICI GELİŞİM</a:t>
            </a: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GELİŞMİŞ TOPLU TAŞIMA</a:t>
            </a: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SİSTEMİ</a:t>
            </a: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AKTİF HAREKETLİLİK İÇİN ÖNCELİK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76FE413-041C-FA89-E960-78D194ABB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" b="99357" l="184" r="96599">
                        <a14:foregroundMark x1="7904" y1="17481" x2="5790" y2="42674"/>
                        <a14:foregroundMark x1="1471" y1="38560" x2="184" y2="47686"/>
                        <a14:foregroundMark x1="51287" y1="6427" x2="50184" y2="13496"/>
                        <a14:foregroundMark x1="77114" y1="1671" x2="75919" y2="10411"/>
                        <a14:foregroundMark x1="82537" y1="2442" x2="70680" y2="900"/>
                        <a14:foregroundMark x1="91912" y1="38175" x2="96783" y2="86118"/>
                        <a14:foregroundMark x1="65809" y1="89460" x2="51471" y2="95758"/>
                        <a14:foregroundMark x1="61305" y1="95244" x2="56985" y2="99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30"/>
          <a:stretch/>
        </p:blipFill>
        <p:spPr bwMode="auto">
          <a:xfrm>
            <a:off x="4366193" y="671759"/>
            <a:ext cx="7695179" cy="542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93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635082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Aktif mobilite kenti</a:t>
            </a:r>
          </a:p>
          <a:p>
            <a:pPr>
              <a:defRPr/>
            </a:pP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Aktif Mobilite Kenti senaryosu 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ne</a:t>
            </a:r>
            <a:r>
              <a:rPr lang="tr-TR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leri</a:t>
            </a:r>
            <a:r>
              <a:rPr lang="tr-TR" sz="2000" dirty="0">
                <a:solidFill>
                  <a:srgbClr val="6DA6D1"/>
                </a:solidFill>
                <a:latin typeface="Myriad Pro" panose="020B0503030403020204" pitchFamily="34" charset="0"/>
              </a:rPr>
              <a:t> içermektedir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?</a:t>
            </a:r>
            <a:endParaRPr lang="lt-LT" sz="28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769F1-14C8-AC71-3877-08192AEEC7AE}"/>
              </a:ext>
            </a:extLst>
          </p:cNvPr>
          <p:cNvSpPr txBox="1"/>
          <p:nvPr/>
        </p:nvSpPr>
        <p:spPr>
          <a:xfrm>
            <a:off x="246367" y="1705525"/>
            <a:ext cx="3585404" cy="280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DENGELİ, ERİŞİLEBİLİR, VERİMLİ VE GÜVENLİ ULAŞIM SİSTEMİ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ULAŞIM SEÇENEKLERİNİN ÇEŞİTLİLİĞİ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t-LT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AKTİF MODLAR İÇİN ÖNCELİK</a:t>
            </a:r>
            <a:endParaRPr lang="tr-T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ERİŞİLEBiLiR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DAKİK TOPLU TAŞIMA, PAYLAŞIM HİZMETLERİ VE AKTARMALI YOLCULUKLAR</a:t>
            </a:r>
            <a:endParaRPr lang="lt-LT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44C345E-6F95-7BAC-76FC-3F0545D7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20" b="99431" l="307" r="98621">
                        <a14:foregroundMark x1="8046" y1="20046" x2="5364" y2="41913"/>
                        <a14:foregroundMark x1="6054" y1="17540" x2="307" y2="25626"/>
                        <a14:foregroundMark x1="307" y1="25626" x2="307" y2="26082"/>
                        <a14:foregroundMark x1="36245" y1="24374" x2="26743" y2="23349"/>
                        <a14:foregroundMark x1="37778" y1="26879" x2="30498" y2="22210"/>
                        <a14:foregroundMark x1="30498" y1="22210" x2="29502" y2="22551"/>
                        <a14:foregroundMark x1="51034" y1="90774" x2="50575" y2="99772"/>
                        <a14:foregroundMark x1="94253" y1="48178" x2="94636" y2="81549"/>
                        <a14:foregroundMark x1="98621" y1="42825" x2="98621" y2="64692"/>
                        <a14:foregroundMark x1="98621" y1="64692" x2="98621" y2="64692"/>
                        <a14:foregroundMark x1="70115" y1="7517" x2="61686" y2="6720"/>
                        <a14:foregroundMark x1="63908" y1="51936" x2="41609" y2="55125"/>
                        <a14:foregroundMark x1="41609" y1="55125" x2="41303" y2="55467"/>
                        <a14:foregroundMark x1="53946" y1="56720" x2="40077" y2="57175"/>
                        <a14:foregroundMark x1="57625" y1="55923" x2="50881" y2="55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52" y="818149"/>
            <a:ext cx="7940842" cy="534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05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Urban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mobility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zones</a:t>
            </a:r>
            <a:endParaRPr lang="en-GB" sz="2800" b="0">
              <a:solidFill>
                <a:srgbClr val="00717F"/>
              </a:solidFill>
              <a:highlight>
                <a:srgbClr val="FFFF00"/>
              </a:highlight>
              <a:latin typeface="Myriad Pro"/>
              <a:ea typeface="Open Sans Extrabold"/>
              <a:cs typeface="Open Sans Extrabold"/>
            </a:endParaRP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Menti</a:t>
            </a:r>
            <a:r>
              <a:rPr lang="lt-LT" sz="2000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 </a:t>
            </a: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question</a:t>
            </a:r>
            <a:endParaRPr lang="en-GB">
              <a:solidFill>
                <a:srgbClr val="00717F"/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FAAEB-F138-04A8-F1A4-50FF5456B30D}"/>
              </a:ext>
            </a:extLst>
          </p:cNvPr>
          <p:cNvSpPr txBox="1"/>
          <p:nvPr/>
        </p:nvSpPr>
        <p:spPr>
          <a:xfrm>
            <a:off x="599768" y="1721096"/>
            <a:ext cx="11158123" cy="800219"/>
          </a:xfrm>
          <a:prstGeom prst="rect">
            <a:avLst/>
          </a:prstGeom>
          <a:noFill/>
        </p:spPr>
        <p:txBody>
          <a:bodyPr wrap="square" lIns="91440" tIns="45720" rIns="91440" bIns="45720" numCol="2" anchor="t">
            <a:spAutoFit/>
          </a:bodyPr>
          <a:lstStyle/>
          <a:p>
            <a:pPr lvl="0"/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1.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What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is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 Ankara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future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about</a:t>
            </a:r>
            <a:r>
              <a:rPr lang="en-GB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? </a:t>
            </a:r>
            <a:br>
              <a:rPr lang="lt-LT" sz="2800" b="1"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</a:br>
            <a:endParaRPr lang="lt-LT" i="1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BC28A-604A-53BD-C76A-4F999853F0E7}"/>
              </a:ext>
            </a:extLst>
          </p:cNvPr>
          <p:cNvSpPr txBox="1"/>
          <p:nvPr/>
        </p:nvSpPr>
        <p:spPr>
          <a:xfrm>
            <a:off x="9429136" y="3198167"/>
            <a:ext cx="2762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QR code</a:t>
            </a:r>
            <a:endParaRPr lang="lt-LT" sz="240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CA50-F904-90EE-002D-C084104A82B4}"/>
              </a:ext>
            </a:extLst>
          </p:cNvPr>
          <p:cNvSpPr txBox="1"/>
          <p:nvPr/>
        </p:nvSpPr>
        <p:spPr>
          <a:xfrm>
            <a:off x="599769" y="2350774"/>
            <a:ext cx="8618122" cy="343350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lvl="0"/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List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trends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menti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options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selecting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multiple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allowed</a:t>
            </a:r>
            <a:r>
              <a:rPr lang="lt-LT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Economic growth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Competitiveness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Energy efficiency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Technology and innovation</a:t>
            </a:r>
            <a:endParaRPr lang="lt-LT" sz="1600" i="1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Ability to adapt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Grow despite the stresses or shocks</a:t>
            </a:r>
          </a:p>
          <a:p>
            <a:pPr marL="342900" lvl="0" indent="-342900" algn="just" defTabSz="876300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Safe, inclusive, accessible green and public spaces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Preservation and development of the natural environment</a:t>
            </a:r>
            <a:endParaRPr lang="lt-LT" sz="1600" i="1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endParaRPr lang="lt-LT" sz="1600" i="1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endParaRPr lang="en-US" sz="1600" i="1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Reducing carbon emissions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Intensive, </a:t>
            </a:r>
            <a:r>
              <a:rPr lang="en-US" sz="1600" i="1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localised</a:t>
            </a: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use of services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Multifunctional urban structures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Regenerative development 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Developed public transport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Priority for active mobility</a:t>
            </a:r>
            <a:endParaRPr lang="lt-LT" sz="1600" i="1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Range of transport options </a:t>
            </a:r>
          </a:p>
          <a:p>
            <a:pPr marL="534988" lvl="0" indent="-358775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i="1">
                <a:solidFill>
                  <a:srgbClr val="FF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Accessible and timed public transport, sharing services and combined travel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endParaRPr lang="lt-LT" sz="1400" i="1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64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Business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As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Usual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(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BaU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)</a:t>
            </a: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Menti</a:t>
            </a:r>
            <a:r>
              <a:rPr lang="lt-LT" sz="2000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 </a:t>
            </a: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question</a:t>
            </a:r>
            <a:endParaRPr lang="en-GB">
              <a:solidFill>
                <a:srgbClr val="00717F"/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FAAEB-F138-04A8-F1A4-50FF5456B30D}"/>
              </a:ext>
            </a:extLst>
          </p:cNvPr>
          <p:cNvSpPr txBox="1"/>
          <p:nvPr/>
        </p:nvSpPr>
        <p:spPr>
          <a:xfrm>
            <a:off x="976997" y="1298601"/>
            <a:ext cx="7993625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2. Please rate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the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trends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that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you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believe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will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influence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future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moblity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in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Ankara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the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b="1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most</a:t>
            </a:r>
            <a:r>
              <a:rPr lang="en-GB" sz="2800" b="1">
                <a:solidFill>
                  <a:srgbClr val="00717F"/>
                </a:solidFill>
                <a:highlight>
                  <a:srgbClr val="FFFF00"/>
                </a:highlight>
                <a:latin typeface="Myriad Pro"/>
                <a:ea typeface="Open Sans Extrabold"/>
                <a:cs typeface="Open Sans Extrabold"/>
              </a:rPr>
              <a:t> </a:t>
            </a:r>
            <a:br>
              <a:rPr lang="lt-LT" sz="2800" b="1"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</a:b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list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of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trends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for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menti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 </a:t>
            </a:r>
            <a:r>
              <a:rPr lang="lt-LT" sz="1600" i="1" err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options</a:t>
            </a:r>
            <a:r>
              <a:rPr lang="lt-LT" sz="1600" i="1">
                <a:solidFill>
                  <a:srgbClr val="FF0000"/>
                </a:solidFill>
                <a:effectLst/>
                <a:latin typeface="Segoe UI"/>
                <a:ea typeface="Calibri"/>
                <a:cs typeface="Arial"/>
              </a:rPr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lt-LT" sz="160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</a:t>
            </a:r>
            <a:r>
              <a:rPr lang="en-US" sz="1600">
                <a:solidFill>
                  <a:srgbClr val="FF0000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ingle-use residential areas </a:t>
            </a:r>
            <a:r>
              <a:rPr lang="en-US" sz="160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will continue to dominate</a:t>
            </a:r>
            <a:r>
              <a:rPr lang="en-US" sz="1600">
                <a:solidFill>
                  <a:srgbClr val="FF0000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the urban landscape which </a:t>
            </a:r>
            <a:r>
              <a:rPr lang="en-US" sz="160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increase</a:t>
            </a:r>
            <a:r>
              <a:rPr lang="lt-LT" sz="1600">
                <a:solidFill>
                  <a:srgbClr val="FF0000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s</a:t>
            </a:r>
            <a:r>
              <a:rPr lang="en-US" sz="1600">
                <a:solidFill>
                  <a:srgbClr val="FF0000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the motor vehicle dependency</a:t>
            </a:r>
            <a:endParaRPr lang="lt-LT" sz="1600">
              <a:solidFill>
                <a:srgbClr val="FF0000"/>
              </a:solidFill>
              <a:effectLst/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Settlement areas far from the </a:t>
            </a:r>
            <a:r>
              <a:rPr lang="en-US" sz="160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centre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 will continue to lack sub-</a:t>
            </a:r>
            <a:r>
              <a:rPr lang="en-US" sz="1600" err="1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centres</a:t>
            </a: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or service functions</a:t>
            </a:r>
            <a:endParaRPr lang="lt-LT" sz="16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Aging population and mobility justice is supposing increasing need for accessible mobility infrastructure and services</a:t>
            </a:r>
            <a:endParaRPr lang="lt-LT" sz="160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Investment priority for </a:t>
            </a:r>
            <a:r>
              <a:rPr lang="en-US" sz="1600" err="1">
                <a:solidFill>
                  <a:srgbClr val="FF0000"/>
                </a:solidFill>
                <a:latin typeface="Calibri"/>
                <a:cs typeface="Times New Roman"/>
              </a:rPr>
              <a:t>motorised</a:t>
            </a: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 transport infrastructure will continue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>
                <a:solidFill>
                  <a:srgbClr val="FF0000"/>
                </a:solidFill>
                <a:latin typeface="Calibri"/>
                <a:cs typeface="Times New Roman"/>
              </a:rPr>
              <a:t>Increasing population will continue to increase commuting travel time</a:t>
            </a:r>
            <a:endParaRPr lang="lt-LT" sz="1600">
              <a:solidFill>
                <a:srgbClr val="FF0000"/>
              </a:solidFill>
              <a:latin typeface="Calibri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The number of motor vehicles has increased by 29% in the last 5 years and will keep increasing</a:t>
            </a:r>
            <a:endParaRPr lang="lt-LT" sz="160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Fossil fuel consumption in transportation continues to be </a:t>
            </a:r>
            <a:r>
              <a:rPr lang="lt-LT" sz="1600" err="1">
                <a:solidFill>
                  <a:srgbClr val="FF0000"/>
                </a:solidFill>
                <a:latin typeface="Calibri"/>
                <a:cs typeface="Times New Roman"/>
              </a:rPr>
              <a:t>one</a:t>
            </a:r>
            <a:r>
              <a:rPr lang="lt-LT" sz="1600">
                <a:solidFill>
                  <a:srgbClr val="FF0000"/>
                </a:solidFill>
                <a:latin typeface="Calibri"/>
                <a:cs typeface="Times New Roman"/>
              </a:rPr>
              <a:t> </a:t>
            </a:r>
            <a:r>
              <a:rPr lang="lt-LT" sz="1600" err="1">
                <a:solidFill>
                  <a:srgbClr val="FF0000"/>
                </a:solidFill>
                <a:latin typeface="Calibri"/>
                <a:cs typeface="Times New Roman"/>
              </a:rPr>
              <a:t>of</a:t>
            </a:r>
            <a:r>
              <a:rPr lang="lt-LT" sz="1600">
                <a:solidFill>
                  <a:srgbClr val="FF0000"/>
                </a:solidFill>
                <a:latin typeface="Calibri"/>
                <a:cs typeface="Times New Roman"/>
              </a:rPr>
              <a:t> </a:t>
            </a:r>
            <a:r>
              <a:rPr lang="lt-LT" sz="1600" err="1">
                <a:solidFill>
                  <a:srgbClr val="FF0000"/>
                </a:solidFill>
                <a:latin typeface="Calibri"/>
                <a:cs typeface="Times New Roman"/>
              </a:rPr>
              <a:t>the</a:t>
            </a:r>
            <a:r>
              <a:rPr lang="lt-LT" sz="1600">
                <a:solidFill>
                  <a:srgbClr val="FF0000"/>
                </a:solidFill>
                <a:latin typeface="Calibri"/>
                <a:cs typeface="Times New Roman"/>
              </a:rPr>
              <a:t> </a:t>
            </a: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main emission sources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>
                <a:solidFill>
                  <a:srgbClr val="FF0000"/>
                </a:solidFill>
                <a:latin typeface="Calibri"/>
                <a:cs typeface="Times New Roman"/>
              </a:rPr>
              <a:t>Rapid urbanization and uncontrolled peripheral development, that led to decreased accessibility, increased private vehicle ownership, and inadequacies in public transportation systems, will continue</a:t>
            </a:r>
            <a:endParaRPr lang="en-US" sz="1400">
              <a:solidFill>
                <a:srgbClr val="FF0000"/>
              </a:solidFill>
              <a:latin typeface="Calibri"/>
              <a:cs typeface="Times New Roman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sz="1600">
              <a:solidFill>
                <a:srgbClr val="FF0000"/>
              </a:solidFill>
              <a:latin typeface="Calibri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BC28A-604A-53BD-C76A-4F999853F0E7}"/>
              </a:ext>
            </a:extLst>
          </p:cNvPr>
          <p:cNvSpPr txBox="1"/>
          <p:nvPr/>
        </p:nvSpPr>
        <p:spPr>
          <a:xfrm>
            <a:off x="9429136" y="3198167"/>
            <a:ext cx="2762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QR code</a:t>
            </a:r>
            <a:endParaRPr lang="lt-LT" sz="240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9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Future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mobility</a:t>
            </a:r>
            <a:r>
              <a:rPr lang="lt-LT" sz="2800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800" err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scenarios</a:t>
            </a:r>
            <a:endParaRPr lang="en-GB" sz="2800" b="0">
              <a:solidFill>
                <a:srgbClr val="00717F"/>
              </a:solidFill>
              <a:highlight>
                <a:srgbClr val="FFFF00"/>
              </a:highlight>
              <a:latin typeface="Myriad Pro"/>
              <a:ea typeface="Open Sans Extrabold"/>
              <a:cs typeface="Open Sans Extrabold"/>
            </a:endParaRP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Menti</a:t>
            </a:r>
            <a:r>
              <a:rPr lang="lt-LT" sz="2000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 </a:t>
            </a:r>
            <a:r>
              <a:rPr lang="lt-LT" sz="2000" err="1">
                <a:solidFill>
                  <a:srgbClr val="6DA6D1"/>
                </a:solidFill>
                <a:highlight>
                  <a:srgbClr val="FFFF00"/>
                </a:highlight>
                <a:latin typeface="Myriad Pro" panose="020B0503030403020204" pitchFamily="34" charset="0"/>
              </a:rPr>
              <a:t>question</a:t>
            </a:r>
            <a:endParaRPr lang="en-GB">
              <a:solidFill>
                <a:srgbClr val="00717F"/>
              </a:solidFill>
              <a:highlight>
                <a:srgbClr val="FFFF00"/>
              </a:highlight>
              <a:latin typeface="Myriad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BFAAEB-F138-04A8-F1A4-50FF5456B30D}"/>
              </a:ext>
            </a:extLst>
          </p:cNvPr>
          <p:cNvSpPr txBox="1"/>
          <p:nvPr/>
        </p:nvSpPr>
        <p:spPr>
          <a:xfrm>
            <a:off x="599768" y="1721096"/>
            <a:ext cx="703989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3. </a:t>
            </a:r>
            <a:r>
              <a:rPr lang="en-US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Which future mobility scenario do you prefer?</a:t>
            </a:r>
            <a: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b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</a:br>
            <a:br>
              <a:rPr lang="lt-LT" sz="2800" b="1">
                <a:solidFill>
                  <a:srgbClr val="00717F"/>
                </a:solidFill>
                <a:highlight>
                  <a:srgbClr val="FFFF00"/>
                </a:highlight>
                <a:latin typeface="Myriad Pro" panose="020B0503030403020204" pitchFamily="34" charset="0"/>
                <a:ea typeface="Open Sans Extrabold"/>
                <a:cs typeface="Open Sans Extrabold"/>
              </a:rPr>
            </a:br>
            <a:r>
              <a:rPr lang="en-GB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6 scenario voting</a:t>
            </a:r>
            <a:r>
              <a:rPr lang="lt-LT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Productive (Circular) City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Resilient City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 City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Carbon City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Compact City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800" i="1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 Mobility City</a:t>
            </a:r>
          </a:p>
          <a:p>
            <a:pPr lvl="0"/>
            <a:endParaRPr lang="en-GB" sz="1800" i="1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1BC28A-604A-53BD-C76A-4F999853F0E7}"/>
              </a:ext>
            </a:extLst>
          </p:cNvPr>
          <p:cNvSpPr txBox="1"/>
          <p:nvPr/>
        </p:nvSpPr>
        <p:spPr>
          <a:xfrm>
            <a:off x="9429136" y="3198167"/>
            <a:ext cx="2762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400">
                <a:solidFill>
                  <a:schemeClr val="bg1">
                    <a:lumMod val="6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QR code</a:t>
            </a:r>
            <a:endParaRPr lang="lt-LT" sz="2400">
              <a:solidFill>
                <a:schemeClr val="bg1">
                  <a:lumMod val="65000"/>
                </a:schemeClr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6391F-6CB3-C03F-B3E5-39DBE2232AD9}"/>
              </a:ext>
            </a:extLst>
          </p:cNvPr>
          <p:cNvSpPr txBox="1"/>
          <p:nvPr/>
        </p:nvSpPr>
        <p:spPr>
          <a:xfrm>
            <a:off x="4211782" y="3270933"/>
            <a:ext cx="3121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Üretken (Döngüsel) Kent 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Dirençli Kent 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Yeşil Kent 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Düşük Karbon Kenti 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Kompakt Kent 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tr-TR" sz="18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Aktif Mobilite Ke</a:t>
            </a:r>
            <a:endParaRPr lang="tr-TR" b="0" i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2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95590E-4814-DAFF-1B69-B85BF2BE15B3}"/>
              </a:ext>
            </a:extLst>
          </p:cNvPr>
          <p:cNvSpPr txBox="1"/>
          <p:nvPr/>
        </p:nvSpPr>
        <p:spPr>
          <a:xfrm>
            <a:off x="1210899" y="1850399"/>
            <a:ext cx="1051560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1176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Pts val="1200"/>
              <a:buFontTx/>
              <a:buNone/>
              <a:tabLst/>
              <a:defRPr/>
            </a:pP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İlk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oturumun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amacı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listelenen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temel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tedbirleri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farklı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hareketlilik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bölgesine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tayin</a:t>
            </a:r>
            <a:r>
              <a:rPr lang="en-GB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etmektir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marR="11176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verilen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haritalar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üzerine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çıkartma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yapıştırarak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veya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kalem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ilgili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çizerek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işaretleyerek</a:t>
            </a:r>
            <a:endParaRPr kumimoji="0" lang="en-GB" sz="18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11176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sadece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ilgili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tedbirin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numarasını</a:t>
            </a:r>
            <a:r>
              <a:rPr kumimoji="0" lang="en-GB" sz="1800" b="0" i="0" u="none" strike="noStrike" kern="1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yazarak</a:t>
            </a:r>
            <a:endParaRPr kumimoji="0" lang="en-GB" sz="1800" b="0" i="0" u="none" strike="noStrike" kern="1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2311C-5F3F-543A-EF97-5A9D9264ADDE}"/>
              </a:ext>
            </a:extLst>
          </p:cNvPr>
          <p:cNvSpPr txBox="1"/>
          <p:nvPr/>
        </p:nvSpPr>
        <p:spPr>
          <a:xfrm>
            <a:off x="465500" y="1850399"/>
            <a:ext cx="540000" cy="5400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2980F-42FB-3CF0-78A1-09250AEE350C}"/>
              </a:ext>
            </a:extLst>
          </p:cNvPr>
          <p:cNvSpPr txBox="1"/>
          <p:nvPr/>
        </p:nvSpPr>
        <p:spPr>
          <a:xfrm>
            <a:off x="465500" y="4497272"/>
            <a:ext cx="540000" cy="540000"/>
          </a:xfrm>
          <a:prstGeom prst="ellipse">
            <a:avLst/>
          </a:prstGeom>
          <a:solidFill>
            <a:schemeClr val="accent6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AF285-3CCB-4B09-FC93-39FB7F2AC5D2}"/>
              </a:ext>
            </a:extLst>
          </p:cNvPr>
          <p:cNvSpPr txBox="1"/>
          <p:nvPr/>
        </p:nvSpPr>
        <p:spPr>
          <a:xfrm>
            <a:off x="599768" y="1056077"/>
            <a:ext cx="10650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1. </a:t>
            </a:r>
            <a:r>
              <a:rPr lang="en-GB" sz="2800" b="1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Çalıştay</a:t>
            </a:r>
            <a:r>
              <a:rPr lang="en-GB" sz="2800" b="1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800" b="1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Oturumu</a:t>
            </a:r>
            <a:endParaRPr lang="en-GB" sz="1800" i="1" dirty="0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055EA-623A-62D2-5F5F-47C372E18A5C}"/>
              </a:ext>
            </a:extLst>
          </p:cNvPr>
          <p:cNvSpPr txBox="1"/>
          <p:nvPr/>
        </p:nvSpPr>
        <p:spPr>
          <a:xfrm>
            <a:off x="599768" y="3702950"/>
            <a:ext cx="10650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800" b="1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2. </a:t>
            </a:r>
            <a:r>
              <a:rPr lang="en-GB" sz="2800" b="1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Çalıştay</a:t>
            </a:r>
            <a:r>
              <a:rPr lang="en-GB" sz="2800" b="1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800" b="1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Oturumu</a:t>
            </a:r>
            <a:endParaRPr lang="en-GB" sz="1800" i="1" dirty="0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3DDBE-CF74-AC6F-7231-EB9A082EDB94}"/>
              </a:ext>
            </a:extLst>
          </p:cNvPr>
          <p:cNvSpPr txBox="1"/>
          <p:nvPr/>
        </p:nvSpPr>
        <p:spPr>
          <a:xfrm>
            <a:off x="1210898" y="4497272"/>
            <a:ext cx="9253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ts val="1200"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gruptan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kişi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kendi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masasında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kalır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önceki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oturum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çıktılarını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ziyaretçi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gruba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sunar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Amaç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tedbir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dağılımını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tartışmak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gerekirse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tartışmanın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ardından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güncelleme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sağlamaktır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lt-LT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2F146749-9B7E-5094-C368-CCFDAB99E601}"/>
              </a:ext>
            </a:extLst>
          </p:cNvPr>
          <p:cNvSpPr txBox="1">
            <a:spLocks/>
          </p:cNvSpPr>
          <p:nvPr/>
        </p:nvSpPr>
        <p:spPr>
          <a:xfrm>
            <a:off x="246368" y="282424"/>
            <a:ext cx="859090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1.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Çalıştay</a:t>
            </a:r>
            <a:r>
              <a:rPr lang="en-GB" sz="28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8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Oturumu</a:t>
            </a:r>
            <a:endParaRPr lang="en-GB" sz="2800" b="0" dirty="0">
              <a:solidFill>
                <a:srgbClr val="00717F"/>
              </a:solidFill>
              <a:latin typeface="Myriad Pro"/>
              <a:ea typeface="Open Sans Extrabold"/>
              <a:cs typeface="Open Sans Extrabold"/>
            </a:endParaRPr>
          </a:p>
          <a:p>
            <a:pPr marL="0" marR="0" lvl="0" indent="0" algn="l" defTabSz="990571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tabLst/>
              <a:defRPr/>
            </a:pP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Sonuç</a:t>
            </a:r>
            <a:r>
              <a:rPr lang="en-GB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GB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Örnekleri</a:t>
            </a:r>
            <a:endParaRPr lang="en-GB" dirty="0">
              <a:solidFill>
                <a:srgbClr val="00717F"/>
              </a:solidFill>
              <a:latin typeface="Myriad Pro" panose="020B050303040302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FCD41352-920F-0E8D-90B8-5C94B8862997}"/>
              </a:ext>
            </a:extLst>
          </p:cNvPr>
          <p:cNvSpPr/>
          <p:nvPr/>
        </p:nvSpPr>
        <p:spPr>
          <a:xfrm>
            <a:off x="248275" y="2402307"/>
            <a:ext cx="2309879" cy="1080000"/>
          </a:xfrm>
          <a:prstGeom prst="roundRect">
            <a:avLst/>
          </a:prstGeom>
          <a:solidFill>
            <a:srgbClr val="D5B683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/>
            <a:r>
              <a:rPr lang="lt-LT" sz="1400" b="1" dirty="0">
                <a:solidFill>
                  <a:schemeClr val="bg1"/>
                </a:solidFill>
              </a:rPr>
              <a:t>Yoğun kentsel banliyö</a:t>
            </a:r>
          </a:p>
          <a:p>
            <a:endParaRPr lang="lt-LT" sz="1600" b="1" dirty="0">
              <a:solidFill>
                <a:schemeClr val="bg1"/>
              </a:solidFill>
            </a:endParaRPr>
          </a:p>
          <a:p>
            <a:endParaRPr lang="lt-LT" sz="1600" b="1" dirty="0">
              <a:solidFill>
                <a:schemeClr val="bg1"/>
              </a:solidFill>
            </a:endParaRP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D0671DAD-9009-4203-A88A-1B00564912E0}"/>
              </a:ext>
            </a:extLst>
          </p:cNvPr>
          <p:cNvSpPr/>
          <p:nvPr/>
        </p:nvSpPr>
        <p:spPr>
          <a:xfrm>
            <a:off x="230171" y="1249831"/>
            <a:ext cx="2309879" cy="1080000"/>
          </a:xfrm>
          <a:prstGeom prst="roundRect">
            <a:avLst/>
          </a:prstGeom>
          <a:solidFill>
            <a:srgbClr val="CA9984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lang="en-GB" sz="1400" b="1" dirty="0" err="1">
                <a:solidFill>
                  <a:schemeClr val="bg1"/>
                </a:solidFill>
              </a:rPr>
              <a:t>Şehir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Merkezi</a:t>
            </a:r>
            <a:endParaRPr lang="lt-LT" sz="1400" b="1" dirty="0">
              <a:solidFill>
                <a:schemeClr val="bg1"/>
              </a:solidFill>
            </a:endParaRPr>
          </a:p>
          <a:p>
            <a:endParaRPr lang="lt-LT" sz="1600" b="1" dirty="0">
              <a:solidFill>
                <a:schemeClr val="bg1"/>
              </a:solidFill>
            </a:endParaRPr>
          </a:p>
          <a:p>
            <a:endParaRPr lang="lt-LT" sz="1600" b="1" dirty="0">
              <a:solidFill>
                <a:schemeClr val="bg1"/>
              </a:solidFill>
            </a:endParaRPr>
          </a:p>
          <a:p>
            <a:endParaRPr lang="lt-LT" sz="1600" b="1" dirty="0">
              <a:solidFill>
                <a:schemeClr val="bg1"/>
              </a:solidFill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1D017187-5B85-1EFF-6E7D-336A6204F0E4}"/>
              </a:ext>
            </a:extLst>
          </p:cNvPr>
          <p:cNvSpPr/>
          <p:nvPr/>
        </p:nvSpPr>
        <p:spPr>
          <a:xfrm>
            <a:off x="246368" y="3634315"/>
            <a:ext cx="2294440" cy="1158233"/>
          </a:xfrm>
          <a:prstGeom prst="roundRect">
            <a:avLst/>
          </a:prstGeom>
          <a:solidFill>
            <a:srgbClr val="F8F7D6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>
              <a:tabLst>
                <a:tab pos="1524000" algn="l"/>
                <a:tab pos="1887538" algn="l"/>
              </a:tabLst>
            </a:pPr>
            <a:r>
              <a:rPr lang="lt-LT" sz="1400" b="1" dirty="0">
                <a:solidFill>
                  <a:schemeClr val="tx1"/>
                </a:solidFill>
              </a:rPr>
              <a:t>Orta yoğunluklu dış banliyö</a:t>
            </a:r>
          </a:p>
          <a:p>
            <a:pPr algn="ctr">
              <a:tabLst>
                <a:tab pos="1524000" algn="l"/>
                <a:tab pos="1887538" algn="l"/>
              </a:tabLst>
            </a:pPr>
            <a:endParaRPr lang="lt-LT" sz="1600" b="1" dirty="0">
              <a:solidFill>
                <a:schemeClr val="tx1"/>
              </a:solidFill>
            </a:endParaRPr>
          </a:p>
          <a:p>
            <a:pPr algn="ctr">
              <a:tabLst>
                <a:tab pos="1524000" algn="l"/>
                <a:tab pos="1887538" algn="l"/>
              </a:tabLs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E60A8A1-519C-FDD6-9386-3BE37CBFB7DE}"/>
              </a:ext>
            </a:extLst>
          </p:cNvPr>
          <p:cNvSpPr/>
          <p:nvPr/>
        </p:nvSpPr>
        <p:spPr>
          <a:xfrm>
            <a:off x="246368" y="4933700"/>
            <a:ext cx="2293682" cy="1119257"/>
          </a:xfrm>
          <a:prstGeom prst="roundRect">
            <a:avLst/>
          </a:prstGeom>
          <a:solidFill>
            <a:srgbClr val="D8D7D4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lang="lt-LT" sz="1400" b="1" dirty="0">
                <a:solidFill>
                  <a:schemeClr val="tx1"/>
                </a:solidFill>
              </a:rPr>
              <a:t>Daha az yoğunluklu dış banliyö</a:t>
            </a:r>
          </a:p>
          <a:p>
            <a:endParaRPr lang="lt-LT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138862F3-E249-0E46-0E01-F00000EB725F}"/>
              </a:ext>
            </a:extLst>
          </p:cNvPr>
          <p:cNvSpPr txBox="1"/>
          <p:nvPr/>
        </p:nvSpPr>
        <p:spPr>
          <a:xfrm>
            <a:off x="379323" y="1520566"/>
            <a:ext cx="1993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sz="1200" b="1" i="1" dirty="0">
                <a:solidFill>
                  <a:schemeClr val="bg1"/>
                </a:solidFill>
              </a:rPr>
              <a:t>Aktif hareketlilik önceliği, konfor, güvenlik vb. sağlamaya yönelik tedbirler.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7FBD831-593C-93CE-813D-6D12D89165A7}"/>
              </a:ext>
            </a:extLst>
          </p:cNvPr>
          <p:cNvSpPr txBox="1"/>
          <p:nvPr/>
        </p:nvSpPr>
        <p:spPr>
          <a:xfrm>
            <a:off x="379323" y="2693950"/>
            <a:ext cx="20232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sz="1200" b="1" i="1" dirty="0">
                <a:solidFill>
                  <a:schemeClr val="bg1"/>
                </a:solidFill>
              </a:rPr>
              <a:t>Toplu taşıma hizmetlerini teşvik etmeye ve geliştirmeye yönelik tedbirler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AC8427D-E04F-91A0-C03C-DEE03F2A2DB7}"/>
              </a:ext>
            </a:extLst>
          </p:cNvPr>
          <p:cNvSpPr txBox="1"/>
          <p:nvPr/>
        </p:nvSpPr>
        <p:spPr>
          <a:xfrm>
            <a:off x="379323" y="4110181"/>
            <a:ext cx="2165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 i="1" dirty="0">
                <a:solidFill>
                  <a:schemeClr val="tx1"/>
                </a:solidFill>
              </a:rPr>
              <a:t>Measures to increase multifunctionality and promote multimodality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9E2F93C-BACA-DD17-BE01-CE51FD8D98F7}"/>
              </a:ext>
            </a:extLst>
          </p:cNvPr>
          <p:cNvSpPr txBox="1"/>
          <p:nvPr/>
        </p:nvSpPr>
        <p:spPr>
          <a:xfrm>
            <a:off x="336007" y="5449837"/>
            <a:ext cx="2199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t-LT" sz="1200" i="1" dirty="0">
                <a:solidFill>
                  <a:schemeClr val="tx1"/>
                </a:solidFill>
              </a:rPr>
              <a:t>Çok işlevliliği artırmaya ve çok modluluğu teşvik etmeye yönelik tedbirler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5C5B6F-113F-4F29-514E-22E851AF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95" r="7195"/>
          <a:stretch/>
        </p:blipFill>
        <p:spPr>
          <a:xfrm>
            <a:off x="5924617" y="159151"/>
            <a:ext cx="7143684" cy="5900785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73E5E22-6B16-38E7-B2C8-2C7C3B1E488E}"/>
              </a:ext>
            </a:extLst>
          </p:cNvPr>
          <p:cNvSpPr/>
          <p:nvPr/>
        </p:nvSpPr>
        <p:spPr>
          <a:xfrm>
            <a:off x="8719316" y="3033432"/>
            <a:ext cx="296215" cy="323792"/>
          </a:xfrm>
          <a:custGeom>
            <a:avLst/>
            <a:gdLst>
              <a:gd name="connsiteX0" fmla="*/ 0 w 637309"/>
              <a:gd name="connsiteY0" fmla="*/ 332509 h 618837"/>
              <a:gd name="connsiteX1" fmla="*/ 55418 w 637309"/>
              <a:gd name="connsiteY1" fmla="*/ 73891 h 618837"/>
              <a:gd name="connsiteX2" fmla="*/ 267855 w 637309"/>
              <a:gd name="connsiteY2" fmla="*/ 0 h 618837"/>
              <a:gd name="connsiteX3" fmla="*/ 637309 w 637309"/>
              <a:gd name="connsiteY3" fmla="*/ 240146 h 618837"/>
              <a:gd name="connsiteX4" fmla="*/ 397164 w 637309"/>
              <a:gd name="connsiteY4" fmla="*/ 434109 h 618837"/>
              <a:gd name="connsiteX5" fmla="*/ 304800 w 637309"/>
              <a:gd name="connsiteY5" fmla="*/ 618837 h 618837"/>
              <a:gd name="connsiteX6" fmla="*/ 249382 w 637309"/>
              <a:gd name="connsiteY6" fmla="*/ 350982 h 618837"/>
              <a:gd name="connsiteX7" fmla="*/ 0 w 637309"/>
              <a:gd name="connsiteY7" fmla="*/ 332509 h 618837"/>
              <a:gd name="connsiteX0" fmla="*/ 0 w 660204"/>
              <a:gd name="connsiteY0" fmla="*/ 332509 h 618837"/>
              <a:gd name="connsiteX1" fmla="*/ 55418 w 660204"/>
              <a:gd name="connsiteY1" fmla="*/ 73891 h 618837"/>
              <a:gd name="connsiteX2" fmla="*/ 267855 w 660204"/>
              <a:gd name="connsiteY2" fmla="*/ 0 h 618837"/>
              <a:gd name="connsiteX3" fmla="*/ 637309 w 660204"/>
              <a:gd name="connsiteY3" fmla="*/ 240146 h 618837"/>
              <a:gd name="connsiteX4" fmla="*/ 397164 w 660204"/>
              <a:gd name="connsiteY4" fmla="*/ 434109 h 618837"/>
              <a:gd name="connsiteX5" fmla="*/ 304800 w 660204"/>
              <a:gd name="connsiteY5" fmla="*/ 618837 h 618837"/>
              <a:gd name="connsiteX6" fmla="*/ 249382 w 660204"/>
              <a:gd name="connsiteY6" fmla="*/ 350982 h 618837"/>
              <a:gd name="connsiteX7" fmla="*/ 0 w 660204"/>
              <a:gd name="connsiteY7" fmla="*/ 332509 h 618837"/>
              <a:gd name="connsiteX0" fmla="*/ 0 w 660204"/>
              <a:gd name="connsiteY0" fmla="*/ 332509 h 618837"/>
              <a:gd name="connsiteX1" fmla="*/ 55418 w 660204"/>
              <a:gd name="connsiteY1" fmla="*/ 73891 h 618837"/>
              <a:gd name="connsiteX2" fmla="*/ 267855 w 660204"/>
              <a:gd name="connsiteY2" fmla="*/ 0 h 618837"/>
              <a:gd name="connsiteX3" fmla="*/ 637309 w 660204"/>
              <a:gd name="connsiteY3" fmla="*/ 240146 h 618837"/>
              <a:gd name="connsiteX4" fmla="*/ 397164 w 660204"/>
              <a:gd name="connsiteY4" fmla="*/ 434109 h 618837"/>
              <a:gd name="connsiteX5" fmla="*/ 304800 w 660204"/>
              <a:gd name="connsiteY5" fmla="*/ 618837 h 618837"/>
              <a:gd name="connsiteX6" fmla="*/ 249382 w 660204"/>
              <a:gd name="connsiteY6" fmla="*/ 350982 h 618837"/>
              <a:gd name="connsiteX7" fmla="*/ 0 w 660204"/>
              <a:gd name="connsiteY7" fmla="*/ 332509 h 618837"/>
              <a:gd name="connsiteX0" fmla="*/ 0 w 660204"/>
              <a:gd name="connsiteY0" fmla="*/ 332509 h 618837"/>
              <a:gd name="connsiteX1" fmla="*/ 55418 w 660204"/>
              <a:gd name="connsiteY1" fmla="*/ 73891 h 618837"/>
              <a:gd name="connsiteX2" fmla="*/ 267855 w 660204"/>
              <a:gd name="connsiteY2" fmla="*/ 0 h 618837"/>
              <a:gd name="connsiteX3" fmla="*/ 637309 w 660204"/>
              <a:gd name="connsiteY3" fmla="*/ 240146 h 618837"/>
              <a:gd name="connsiteX4" fmla="*/ 424873 w 660204"/>
              <a:gd name="connsiteY4" fmla="*/ 508000 h 618837"/>
              <a:gd name="connsiteX5" fmla="*/ 304800 w 660204"/>
              <a:gd name="connsiteY5" fmla="*/ 618837 h 618837"/>
              <a:gd name="connsiteX6" fmla="*/ 249382 w 660204"/>
              <a:gd name="connsiteY6" fmla="*/ 350982 h 618837"/>
              <a:gd name="connsiteX7" fmla="*/ 0 w 660204"/>
              <a:gd name="connsiteY7" fmla="*/ 332509 h 618837"/>
              <a:gd name="connsiteX0" fmla="*/ 0 w 660204"/>
              <a:gd name="connsiteY0" fmla="*/ 332509 h 635786"/>
              <a:gd name="connsiteX1" fmla="*/ 55418 w 660204"/>
              <a:gd name="connsiteY1" fmla="*/ 73891 h 635786"/>
              <a:gd name="connsiteX2" fmla="*/ 267855 w 660204"/>
              <a:gd name="connsiteY2" fmla="*/ 0 h 635786"/>
              <a:gd name="connsiteX3" fmla="*/ 637309 w 660204"/>
              <a:gd name="connsiteY3" fmla="*/ 240146 h 635786"/>
              <a:gd name="connsiteX4" fmla="*/ 424873 w 660204"/>
              <a:gd name="connsiteY4" fmla="*/ 508000 h 635786"/>
              <a:gd name="connsiteX5" fmla="*/ 304800 w 660204"/>
              <a:gd name="connsiteY5" fmla="*/ 618837 h 635786"/>
              <a:gd name="connsiteX6" fmla="*/ 249382 w 660204"/>
              <a:gd name="connsiteY6" fmla="*/ 350982 h 635786"/>
              <a:gd name="connsiteX7" fmla="*/ 0 w 660204"/>
              <a:gd name="connsiteY7" fmla="*/ 332509 h 635786"/>
              <a:gd name="connsiteX0" fmla="*/ 0 w 660204"/>
              <a:gd name="connsiteY0" fmla="*/ 332509 h 635786"/>
              <a:gd name="connsiteX1" fmla="*/ 55418 w 660204"/>
              <a:gd name="connsiteY1" fmla="*/ 73891 h 635786"/>
              <a:gd name="connsiteX2" fmla="*/ 267855 w 660204"/>
              <a:gd name="connsiteY2" fmla="*/ 0 h 635786"/>
              <a:gd name="connsiteX3" fmla="*/ 637309 w 660204"/>
              <a:gd name="connsiteY3" fmla="*/ 240146 h 635786"/>
              <a:gd name="connsiteX4" fmla="*/ 424873 w 660204"/>
              <a:gd name="connsiteY4" fmla="*/ 508000 h 635786"/>
              <a:gd name="connsiteX5" fmla="*/ 304800 w 660204"/>
              <a:gd name="connsiteY5" fmla="*/ 618837 h 635786"/>
              <a:gd name="connsiteX6" fmla="*/ 249382 w 660204"/>
              <a:gd name="connsiteY6" fmla="*/ 350982 h 635786"/>
              <a:gd name="connsiteX7" fmla="*/ 0 w 660204"/>
              <a:gd name="connsiteY7" fmla="*/ 332509 h 635786"/>
              <a:gd name="connsiteX0" fmla="*/ 0 w 660204"/>
              <a:gd name="connsiteY0" fmla="*/ 332509 h 635786"/>
              <a:gd name="connsiteX1" fmla="*/ 55418 w 660204"/>
              <a:gd name="connsiteY1" fmla="*/ 73891 h 635786"/>
              <a:gd name="connsiteX2" fmla="*/ 267855 w 660204"/>
              <a:gd name="connsiteY2" fmla="*/ 0 h 635786"/>
              <a:gd name="connsiteX3" fmla="*/ 637309 w 660204"/>
              <a:gd name="connsiteY3" fmla="*/ 240146 h 635786"/>
              <a:gd name="connsiteX4" fmla="*/ 424873 w 660204"/>
              <a:gd name="connsiteY4" fmla="*/ 508000 h 635786"/>
              <a:gd name="connsiteX5" fmla="*/ 304800 w 660204"/>
              <a:gd name="connsiteY5" fmla="*/ 618837 h 635786"/>
              <a:gd name="connsiteX6" fmla="*/ 249382 w 660204"/>
              <a:gd name="connsiteY6" fmla="*/ 350982 h 635786"/>
              <a:gd name="connsiteX7" fmla="*/ 0 w 660204"/>
              <a:gd name="connsiteY7" fmla="*/ 332509 h 635786"/>
              <a:gd name="connsiteX0" fmla="*/ 0 w 660204"/>
              <a:gd name="connsiteY0" fmla="*/ 332509 h 635786"/>
              <a:gd name="connsiteX1" fmla="*/ 55418 w 660204"/>
              <a:gd name="connsiteY1" fmla="*/ 73891 h 635786"/>
              <a:gd name="connsiteX2" fmla="*/ 267855 w 660204"/>
              <a:gd name="connsiteY2" fmla="*/ 0 h 635786"/>
              <a:gd name="connsiteX3" fmla="*/ 637309 w 660204"/>
              <a:gd name="connsiteY3" fmla="*/ 240146 h 635786"/>
              <a:gd name="connsiteX4" fmla="*/ 424873 w 660204"/>
              <a:gd name="connsiteY4" fmla="*/ 508000 h 635786"/>
              <a:gd name="connsiteX5" fmla="*/ 304800 w 660204"/>
              <a:gd name="connsiteY5" fmla="*/ 618837 h 635786"/>
              <a:gd name="connsiteX6" fmla="*/ 249382 w 660204"/>
              <a:gd name="connsiteY6" fmla="*/ 350982 h 635786"/>
              <a:gd name="connsiteX7" fmla="*/ 0 w 660204"/>
              <a:gd name="connsiteY7" fmla="*/ 332509 h 635786"/>
              <a:gd name="connsiteX0" fmla="*/ 32933 w 693137"/>
              <a:gd name="connsiteY0" fmla="*/ 332509 h 635786"/>
              <a:gd name="connsiteX1" fmla="*/ 88351 w 693137"/>
              <a:gd name="connsiteY1" fmla="*/ 73891 h 635786"/>
              <a:gd name="connsiteX2" fmla="*/ 300788 w 693137"/>
              <a:gd name="connsiteY2" fmla="*/ 0 h 635786"/>
              <a:gd name="connsiteX3" fmla="*/ 670242 w 693137"/>
              <a:gd name="connsiteY3" fmla="*/ 240146 h 635786"/>
              <a:gd name="connsiteX4" fmla="*/ 457806 w 693137"/>
              <a:gd name="connsiteY4" fmla="*/ 508000 h 635786"/>
              <a:gd name="connsiteX5" fmla="*/ 337733 w 693137"/>
              <a:gd name="connsiteY5" fmla="*/ 618837 h 635786"/>
              <a:gd name="connsiteX6" fmla="*/ 282315 w 693137"/>
              <a:gd name="connsiteY6" fmla="*/ 350982 h 635786"/>
              <a:gd name="connsiteX7" fmla="*/ 32933 w 693137"/>
              <a:gd name="connsiteY7" fmla="*/ 332509 h 635786"/>
              <a:gd name="connsiteX0" fmla="*/ 37506 w 697710"/>
              <a:gd name="connsiteY0" fmla="*/ 332509 h 635786"/>
              <a:gd name="connsiteX1" fmla="*/ 92924 w 697710"/>
              <a:gd name="connsiteY1" fmla="*/ 73891 h 635786"/>
              <a:gd name="connsiteX2" fmla="*/ 305361 w 697710"/>
              <a:gd name="connsiteY2" fmla="*/ 0 h 635786"/>
              <a:gd name="connsiteX3" fmla="*/ 674815 w 697710"/>
              <a:gd name="connsiteY3" fmla="*/ 240146 h 635786"/>
              <a:gd name="connsiteX4" fmla="*/ 462379 w 697710"/>
              <a:gd name="connsiteY4" fmla="*/ 508000 h 635786"/>
              <a:gd name="connsiteX5" fmla="*/ 342306 w 697710"/>
              <a:gd name="connsiteY5" fmla="*/ 618837 h 635786"/>
              <a:gd name="connsiteX6" fmla="*/ 286888 w 697710"/>
              <a:gd name="connsiteY6" fmla="*/ 350982 h 635786"/>
              <a:gd name="connsiteX7" fmla="*/ 37506 w 697710"/>
              <a:gd name="connsiteY7" fmla="*/ 332509 h 635786"/>
              <a:gd name="connsiteX0" fmla="*/ 37506 w 697710"/>
              <a:gd name="connsiteY0" fmla="*/ 332509 h 635786"/>
              <a:gd name="connsiteX1" fmla="*/ 92924 w 697710"/>
              <a:gd name="connsiteY1" fmla="*/ 73891 h 635786"/>
              <a:gd name="connsiteX2" fmla="*/ 305361 w 697710"/>
              <a:gd name="connsiteY2" fmla="*/ 0 h 635786"/>
              <a:gd name="connsiteX3" fmla="*/ 674815 w 697710"/>
              <a:gd name="connsiteY3" fmla="*/ 240146 h 635786"/>
              <a:gd name="connsiteX4" fmla="*/ 462379 w 697710"/>
              <a:gd name="connsiteY4" fmla="*/ 508000 h 635786"/>
              <a:gd name="connsiteX5" fmla="*/ 342306 w 697710"/>
              <a:gd name="connsiteY5" fmla="*/ 618837 h 635786"/>
              <a:gd name="connsiteX6" fmla="*/ 286888 w 697710"/>
              <a:gd name="connsiteY6" fmla="*/ 350982 h 635786"/>
              <a:gd name="connsiteX7" fmla="*/ 37506 w 697710"/>
              <a:gd name="connsiteY7" fmla="*/ 332509 h 635786"/>
              <a:gd name="connsiteX0" fmla="*/ 37506 w 697710"/>
              <a:gd name="connsiteY0" fmla="*/ 334119 h 637396"/>
              <a:gd name="connsiteX1" fmla="*/ 92924 w 697710"/>
              <a:gd name="connsiteY1" fmla="*/ 75501 h 637396"/>
              <a:gd name="connsiteX2" fmla="*/ 305361 w 697710"/>
              <a:gd name="connsiteY2" fmla="*/ 1610 h 637396"/>
              <a:gd name="connsiteX3" fmla="*/ 674815 w 697710"/>
              <a:gd name="connsiteY3" fmla="*/ 241756 h 637396"/>
              <a:gd name="connsiteX4" fmla="*/ 462379 w 697710"/>
              <a:gd name="connsiteY4" fmla="*/ 509610 h 637396"/>
              <a:gd name="connsiteX5" fmla="*/ 342306 w 697710"/>
              <a:gd name="connsiteY5" fmla="*/ 620447 h 637396"/>
              <a:gd name="connsiteX6" fmla="*/ 286888 w 697710"/>
              <a:gd name="connsiteY6" fmla="*/ 352592 h 637396"/>
              <a:gd name="connsiteX7" fmla="*/ 37506 w 697710"/>
              <a:gd name="connsiteY7" fmla="*/ 334119 h 637396"/>
              <a:gd name="connsiteX0" fmla="*/ 37506 w 700662"/>
              <a:gd name="connsiteY0" fmla="*/ 334119 h 637396"/>
              <a:gd name="connsiteX1" fmla="*/ 92924 w 700662"/>
              <a:gd name="connsiteY1" fmla="*/ 75501 h 637396"/>
              <a:gd name="connsiteX2" fmla="*/ 305361 w 700662"/>
              <a:gd name="connsiteY2" fmla="*/ 1610 h 637396"/>
              <a:gd name="connsiteX3" fmla="*/ 674815 w 700662"/>
              <a:gd name="connsiteY3" fmla="*/ 241756 h 637396"/>
              <a:gd name="connsiteX4" fmla="*/ 462379 w 700662"/>
              <a:gd name="connsiteY4" fmla="*/ 509610 h 637396"/>
              <a:gd name="connsiteX5" fmla="*/ 342306 w 700662"/>
              <a:gd name="connsiteY5" fmla="*/ 620447 h 637396"/>
              <a:gd name="connsiteX6" fmla="*/ 286888 w 700662"/>
              <a:gd name="connsiteY6" fmla="*/ 352592 h 637396"/>
              <a:gd name="connsiteX7" fmla="*/ 37506 w 700662"/>
              <a:gd name="connsiteY7" fmla="*/ 334119 h 63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0662" h="637396">
                <a:moveTo>
                  <a:pt x="37506" y="334119"/>
                </a:moveTo>
                <a:cubicBezTo>
                  <a:pt x="-54858" y="164786"/>
                  <a:pt x="46742" y="180180"/>
                  <a:pt x="92924" y="75501"/>
                </a:cubicBezTo>
                <a:cubicBezTo>
                  <a:pt x="163736" y="50871"/>
                  <a:pt x="206840" y="-10706"/>
                  <a:pt x="305361" y="1610"/>
                </a:cubicBezTo>
                <a:cubicBezTo>
                  <a:pt x="483930" y="53950"/>
                  <a:pt x="791810" y="32397"/>
                  <a:pt x="674815" y="241756"/>
                </a:cubicBezTo>
                <a:cubicBezTo>
                  <a:pt x="613240" y="306410"/>
                  <a:pt x="542427" y="444956"/>
                  <a:pt x="462379" y="509610"/>
                </a:cubicBezTo>
                <a:cubicBezTo>
                  <a:pt x="422355" y="546556"/>
                  <a:pt x="446985" y="685101"/>
                  <a:pt x="342306" y="620447"/>
                </a:cubicBezTo>
                <a:cubicBezTo>
                  <a:pt x="268415" y="558871"/>
                  <a:pt x="351542" y="423405"/>
                  <a:pt x="286888" y="352592"/>
                </a:cubicBezTo>
                <a:cubicBezTo>
                  <a:pt x="194524" y="291016"/>
                  <a:pt x="120633" y="340277"/>
                  <a:pt x="37506" y="334119"/>
                </a:cubicBezTo>
                <a:close/>
              </a:path>
            </a:pathLst>
          </a:cu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DC404A4-AAD1-8508-FBDD-3A431033C839}"/>
              </a:ext>
            </a:extLst>
          </p:cNvPr>
          <p:cNvSpPr/>
          <p:nvPr/>
        </p:nvSpPr>
        <p:spPr>
          <a:xfrm>
            <a:off x="9271922" y="2771808"/>
            <a:ext cx="148590" cy="750570"/>
          </a:xfrm>
          <a:custGeom>
            <a:avLst/>
            <a:gdLst>
              <a:gd name="connsiteX0" fmla="*/ 34290 w 148590"/>
              <a:gd name="connsiteY0" fmla="*/ 0 h 750570"/>
              <a:gd name="connsiteX1" fmla="*/ 22860 w 148590"/>
              <a:gd name="connsiteY1" fmla="*/ 38100 h 750570"/>
              <a:gd name="connsiteX2" fmla="*/ 53340 w 148590"/>
              <a:gd name="connsiteY2" fmla="*/ 64770 h 750570"/>
              <a:gd name="connsiteX3" fmla="*/ 133350 w 148590"/>
              <a:gd name="connsiteY3" fmla="*/ 140970 h 750570"/>
              <a:gd name="connsiteX4" fmla="*/ 114300 w 148590"/>
              <a:gd name="connsiteY4" fmla="*/ 182880 h 750570"/>
              <a:gd name="connsiteX5" fmla="*/ 106680 w 148590"/>
              <a:gd name="connsiteY5" fmla="*/ 224790 h 750570"/>
              <a:gd name="connsiteX6" fmla="*/ 148590 w 148590"/>
              <a:gd name="connsiteY6" fmla="*/ 278130 h 750570"/>
              <a:gd name="connsiteX7" fmla="*/ 118110 w 148590"/>
              <a:gd name="connsiteY7" fmla="*/ 441960 h 750570"/>
              <a:gd name="connsiteX8" fmla="*/ 129540 w 148590"/>
              <a:gd name="connsiteY8" fmla="*/ 601980 h 750570"/>
              <a:gd name="connsiteX9" fmla="*/ 0 w 148590"/>
              <a:gd name="connsiteY9" fmla="*/ 75057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590" h="750570">
                <a:moveTo>
                  <a:pt x="34290" y="0"/>
                </a:moveTo>
                <a:lnTo>
                  <a:pt x="22860" y="38100"/>
                </a:lnTo>
                <a:lnTo>
                  <a:pt x="53340" y="64770"/>
                </a:lnTo>
                <a:lnTo>
                  <a:pt x="133350" y="140970"/>
                </a:lnTo>
                <a:lnTo>
                  <a:pt x="114300" y="182880"/>
                </a:lnTo>
                <a:lnTo>
                  <a:pt x="106680" y="224790"/>
                </a:lnTo>
                <a:lnTo>
                  <a:pt x="148590" y="278130"/>
                </a:lnTo>
                <a:lnTo>
                  <a:pt x="118110" y="441960"/>
                </a:lnTo>
                <a:lnTo>
                  <a:pt x="129540" y="601980"/>
                </a:lnTo>
                <a:lnTo>
                  <a:pt x="0" y="750570"/>
                </a:lnTo>
              </a:path>
            </a:pathLst>
          </a:custGeom>
          <a:noFill/>
          <a:ln w="57150">
            <a:solidFill>
              <a:srgbClr val="E60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CF85A-8503-596E-36CE-28BD2D1BF86E}"/>
              </a:ext>
            </a:extLst>
          </p:cNvPr>
          <p:cNvSpPr txBox="1"/>
          <p:nvPr/>
        </p:nvSpPr>
        <p:spPr>
          <a:xfrm>
            <a:off x="9335763" y="2992031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B0C2B-89FE-82D5-CD11-4753A266F8E2}"/>
              </a:ext>
            </a:extLst>
          </p:cNvPr>
          <p:cNvSpPr txBox="1"/>
          <p:nvPr/>
        </p:nvSpPr>
        <p:spPr>
          <a:xfrm>
            <a:off x="9466302" y="2206801"/>
            <a:ext cx="47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/>
              <a:t>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7A56-6702-1CA4-9CD8-701A4DAD7037}"/>
              </a:ext>
            </a:extLst>
          </p:cNvPr>
          <p:cNvSpPr txBox="1"/>
          <p:nvPr/>
        </p:nvSpPr>
        <p:spPr>
          <a:xfrm>
            <a:off x="8463297" y="3160076"/>
            <a:ext cx="47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/>
              <a:t>④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E16D2E-359C-DBD4-002F-709D93565A17}"/>
              </a:ext>
            </a:extLst>
          </p:cNvPr>
          <p:cNvSpPr/>
          <p:nvPr/>
        </p:nvSpPr>
        <p:spPr>
          <a:xfrm>
            <a:off x="9440832" y="2179988"/>
            <a:ext cx="177800" cy="660400"/>
          </a:xfrm>
          <a:custGeom>
            <a:avLst/>
            <a:gdLst>
              <a:gd name="connsiteX0" fmla="*/ 45720 w 177800"/>
              <a:gd name="connsiteY0" fmla="*/ 0 h 436880"/>
              <a:gd name="connsiteX1" fmla="*/ 106680 w 177800"/>
              <a:gd name="connsiteY1" fmla="*/ 106680 h 436880"/>
              <a:gd name="connsiteX2" fmla="*/ 177800 w 177800"/>
              <a:gd name="connsiteY2" fmla="*/ 142240 h 436880"/>
              <a:gd name="connsiteX3" fmla="*/ 172720 w 177800"/>
              <a:gd name="connsiteY3" fmla="*/ 289560 h 436880"/>
              <a:gd name="connsiteX4" fmla="*/ 96520 w 177800"/>
              <a:gd name="connsiteY4" fmla="*/ 355600 h 436880"/>
              <a:gd name="connsiteX5" fmla="*/ 0 w 177800"/>
              <a:gd name="connsiteY5" fmla="*/ 436880 h 436880"/>
              <a:gd name="connsiteX0" fmla="*/ 152400 w 177800"/>
              <a:gd name="connsiteY0" fmla="*/ 0 h 660400"/>
              <a:gd name="connsiteX1" fmla="*/ 106680 w 177800"/>
              <a:gd name="connsiteY1" fmla="*/ 330200 h 660400"/>
              <a:gd name="connsiteX2" fmla="*/ 177800 w 177800"/>
              <a:gd name="connsiteY2" fmla="*/ 365760 h 660400"/>
              <a:gd name="connsiteX3" fmla="*/ 172720 w 177800"/>
              <a:gd name="connsiteY3" fmla="*/ 513080 h 660400"/>
              <a:gd name="connsiteX4" fmla="*/ 96520 w 177800"/>
              <a:gd name="connsiteY4" fmla="*/ 579120 h 660400"/>
              <a:gd name="connsiteX5" fmla="*/ 0 w 177800"/>
              <a:gd name="connsiteY5" fmla="*/ 660400 h 660400"/>
              <a:gd name="connsiteX0" fmla="*/ 152400 w 177800"/>
              <a:gd name="connsiteY0" fmla="*/ 0 h 660400"/>
              <a:gd name="connsiteX1" fmla="*/ 45720 w 177800"/>
              <a:gd name="connsiteY1" fmla="*/ 243840 h 660400"/>
              <a:gd name="connsiteX2" fmla="*/ 106680 w 177800"/>
              <a:gd name="connsiteY2" fmla="*/ 330200 h 660400"/>
              <a:gd name="connsiteX3" fmla="*/ 177800 w 177800"/>
              <a:gd name="connsiteY3" fmla="*/ 365760 h 660400"/>
              <a:gd name="connsiteX4" fmla="*/ 172720 w 177800"/>
              <a:gd name="connsiteY4" fmla="*/ 513080 h 660400"/>
              <a:gd name="connsiteX5" fmla="*/ 96520 w 177800"/>
              <a:gd name="connsiteY5" fmla="*/ 579120 h 660400"/>
              <a:gd name="connsiteX6" fmla="*/ 0 w 177800"/>
              <a:gd name="connsiteY6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800" h="660400">
                <a:moveTo>
                  <a:pt x="152400" y="0"/>
                </a:moveTo>
                <a:cubicBezTo>
                  <a:pt x="142240" y="67733"/>
                  <a:pt x="55880" y="176107"/>
                  <a:pt x="45720" y="243840"/>
                </a:cubicBezTo>
                <a:lnTo>
                  <a:pt x="106680" y="330200"/>
                </a:lnTo>
                <a:lnTo>
                  <a:pt x="177800" y="365760"/>
                </a:lnTo>
                <a:lnTo>
                  <a:pt x="172720" y="513080"/>
                </a:lnTo>
                <a:lnTo>
                  <a:pt x="96520" y="579120"/>
                </a:lnTo>
                <a:lnTo>
                  <a:pt x="0" y="660400"/>
                </a:lnTo>
              </a:path>
            </a:pathLst>
          </a:custGeom>
          <a:noFill/>
          <a:ln w="57150">
            <a:solidFill>
              <a:srgbClr val="E60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721359-C37F-931A-5C42-AB0D230FB8DA}"/>
              </a:ext>
            </a:extLst>
          </p:cNvPr>
          <p:cNvSpPr/>
          <p:nvPr/>
        </p:nvSpPr>
        <p:spPr>
          <a:xfrm rot="20916955">
            <a:off x="7368540" y="2423208"/>
            <a:ext cx="588290" cy="305850"/>
          </a:xfrm>
          <a:custGeom>
            <a:avLst/>
            <a:gdLst>
              <a:gd name="connsiteX0" fmla="*/ 665480 w 665480"/>
              <a:gd name="connsiteY0" fmla="*/ 5080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50800 h 386080"/>
              <a:gd name="connsiteX0" fmla="*/ 665480 w 665480"/>
              <a:gd name="connsiteY0" fmla="*/ 5080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50800 h 386080"/>
              <a:gd name="connsiteX0" fmla="*/ 665480 w 665480"/>
              <a:gd name="connsiteY0" fmla="*/ 11176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111760 h 386080"/>
              <a:gd name="connsiteX0" fmla="*/ 629920 w 629920"/>
              <a:gd name="connsiteY0" fmla="*/ 96520 h 386080"/>
              <a:gd name="connsiteX1" fmla="*/ 589280 w 629920"/>
              <a:gd name="connsiteY1" fmla="*/ 223520 h 386080"/>
              <a:gd name="connsiteX2" fmla="*/ 396240 w 629920"/>
              <a:gd name="connsiteY2" fmla="*/ 320040 h 386080"/>
              <a:gd name="connsiteX3" fmla="*/ 76200 w 629920"/>
              <a:gd name="connsiteY3" fmla="*/ 386080 h 386080"/>
              <a:gd name="connsiteX4" fmla="*/ 0 w 629920"/>
              <a:gd name="connsiteY4" fmla="*/ 248920 h 386080"/>
              <a:gd name="connsiteX5" fmla="*/ 60960 w 629920"/>
              <a:gd name="connsiteY5" fmla="*/ 0 h 386080"/>
              <a:gd name="connsiteX6" fmla="*/ 345440 w 629920"/>
              <a:gd name="connsiteY6" fmla="*/ 60960 h 386080"/>
              <a:gd name="connsiteX7" fmla="*/ 629920 w 629920"/>
              <a:gd name="connsiteY7" fmla="*/ 96520 h 386080"/>
              <a:gd name="connsiteX0" fmla="*/ 629920 w 630805"/>
              <a:gd name="connsiteY0" fmla="*/ 96520 h 386080"/>
              <a:gd name="connsiteX1" fmla="*/ 589280 w 630805"/>
              <a:gd name="connsiteY1" fmla="*/ 223520 h 386080"/>
              <a:gd name="connsiteX2" fmla="*/ 396240 w 630805"/>
              <a:gd name="connsiteY2" fmla="*/ 320040 h 386080"/>
              <a:gd name="connsiteX3" fmla="*/ 76200 w 630805"/>
              <a:gd name="connsiteY3" fmla="*/ 386080 h 386080"/>
              <a:gd name="connsiteX4" fmla="*/ 0 w 630805"/>
              <a:gd name="connsiteY4" fmla="*/ 248920 h 386080"/>
              <a:gd name="connsiteX5" fmla="*/ 60960 w 630805"/>
              <a:gd name="connsiteY5" fmla="*/ 0 h 386080"/>
              <a:gd name="connsiteX6" fmla="*/ 345440 w 630805"/>
              <a:gd name="connsiteY6" fmla="*/ 60960 h 386080"/>
              <a:gd name="connsiteX7" fmla="*/ 629920 w 630805"/>
              <a:gd name="connsiteY7" fmla="*/ 96520 h 386080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341"/>
              <a:gd name="connsiteX1" fmla="*/ 589280 w 630805"/>
              <a:gd name="connsiteY1" fmla="*/ 227609 h 390341"/>
              <a:gd name="connsiteX2" fmla="*/ 396240 w 630805"/>
              <a:gd name="connsiteY2" fmla="*/ 324129 h 390341"/>
              <a:gd name="connsiteX3" fmla="*/ 76200 w 630805"/>
              <a:gd name="connsiteY3" fmla="*/ 390169 h 390341"/>
              <a:gd name="connsiteX4" fmla="*/ 0 w 630805"/>
              <a:gd name="connsiteY4" fmla="*/ 253009 h 390341"/>
              <a:gd name="connsiteX5" fmla="*/ 60960 w 630805"/>
              <a:gd name="connsiteY5" fmla="*/ 4089 h 390341"/>
              <a:gd name="connsiteX6" fmla="*/ 345440 w 630805"/>
              <a:gd name="connsiteY6" fmla="*/ 65049 h 390341"/>
              <a:gd name="connsiteX7" fmla="*/ 629920 w 630805"/>
              <a:gd name="connsiteY7" fmla="*/ 100609 h 39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805" h="390341">
                <a:moveTo>
                  <a:pt x="629920" y="100609"/>
                </a:moveTo>
                <a:cubicBezTo>
                  <a:pt x="636693" y="193742"/>
                  <a:pt x="602827" y="185276"/>
                  <a:pt x="589280" y="227609"/>
                </a:cubicBezTo>
                <a:lnTo>
                  <a:pt x="396240" y="324129"/>
                </a:lnTo>
                <a:cubicBezTo>
                  <a:pt x="289560" y="346142"/>
                  <a:pt x="208280" y="393556"/>
                  <a:pt x="76200" y="390169"/>
                </a:cubicBezTo>
                <a:cubicBezTo>
                  <a:pt x="-20320" y="339369"/>
                  <a:pt x="25400" y="298729"/>
                  <a:pt x="0" y="253009"/>
                </a:cubicBezTo>
                <a:cubicBezTo>
                  <a:pt x="20320" y="170036"/>
                  <a:pt x="0" y="127702"/>
                  <a:pt x="60960" y="4089"/>
                </a:cubicBezTo>
                <a:cubicBezTo>
                  <a:pt x="171027" y="-16231"/>
                  <a:pt x="250613" y="44729"/>
                  <a:pt x="345440" y="65049"/>
                </a:cubicBezTo>
                <a:cubicBezTo>
                  <a:pt x="452120" y="61662"/>
                  <a:pt x="518160" y="2396"/>
                  <a:pt x="629920" y="100609"/>
                </a:cubicBezTo>
                <a:close/>
              </a:path>
            </a:pathLst>
          </a:cu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11BFA78-47E1-077F-4EB0-9567C6CD7A4C}"/>
              </a:ext>
            </a:extLst>
          </p:cNvPr>
          <p:cNvSpPr/>
          <p:nvPr/>
        </p:nvSpPr>
        <p:spPr>
          <a:xfrm>
            <a:off x="9268112" y="2657508"/>
            <a:ext cx="152400" cy="147320"/>
          </a:xfrm>
          <a:custGeom>
            <a:avLst/>
            <a:gdLst>
              <a:gd name="connsiteX0" fmla="*/ 55880 w 152400"/>
              <a:gd name="connsiteY0" fmla="*/ 147320 h 147320"/>
              <a:gd name="connsiteX1" fmla="*/ 55880 w 152400"/>
              <a:gd name="connsiteY1" fmla="*/ 147320 h 147320"/>
              <a:gd name="connsiteX2" fmla="*/ 142240 w 152400"/>
              <a:gd name="connsiteY2" fmla="*/ 142240 h 147320"/>
              <a:gd name="connsiteX3" fmla="*/ 152400 w 152400"/>
              <a:gd name="connsiteY3" fmla="*/ 81280 h 147320"/>
              <a:gd name="connsiteX4" fmla="*/ 127000 w 152400"/>
              <a:gd name="connsiteY4" fmla="*/ 0 h 147320"/>
              <a:gd name="connsiteX5" fmla="*/ 35560 w 152400"/>
              <a:gd name="connsiteY5" fmla="*/ 0 h 147320"/>
              <a:gd name="connsiteX6" fmla="*/ 0 w 152400"/>
              <a:gd name="connsiteY6" fmla="*/ 25400 h 147320"/>
              <a:gd name="connsiteX7" fmla="*/ 55880 w 152400"/>
              <a:gd name="connsiteY7" fmla="*/ 147320 h 1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" h="147320">
                <a:moveTo>
                  <a:pt x="55880" y="147320"/>
                </a:moveTo>
                <a:lnTo>
                  <a:pt x="55880" y="147320"/>
                </a:lnTo>
                <a:lnTo>
                  <a:pt x="142240" y="142240"/>
                </a:lnTo>
                <a:lnTo>
                  <a:pt x="152400" y="81280"/>
                </a:lnTo>
                <a:lnTo>
                  <a:pt x="127000" y="0"/>
                </a:lnTo>
                <a:lnTo>
                  <a:pt x="35560" y="0"/>
                </a:lnTo>
                <a:lnTo>
                  <a:pt x="0" y="25400"/>
                </a:lnTo>
                <a:lnTo>
                  <a:pt x="55880" y="14732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8F2A1-D9C4-1B11-3093-5ED68E1D3EA6}"/>
              </a:ext>
            </a:extLst>
          </p:cNvPr>
          <p:cNvSpPr txBox="1"/>
          <p:nvPr/>
        </p:nvSpPr>
        <p:spPr>
          <a:xfrm>
            <a:off x="9009719" y="2364288"/>
            <a:ext cx="24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0D5500-8D62-913E-9C37-6F75EDDBB3BC}"/>
              </a:ext>
            </a:extLst>
          </p:cNvPr>
          <p:cNvSpPr txBox="1"/>
          <p:nvPr/>
        </p:nvSpPr>
        <p:spPr>
          <a:xfrm>
            <a:off x="7311195" y="2423208"/>
            <a:ext cx="47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/>
              <a:t>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EC7DA3-C96C-7819-AE4A-F2A564F56C58}"/>
              </a:ext>
            </a:extLst>
          </p:cNvPr>
          <p:cNvSpPr/>
          <p:nvPr/>
        </p:nvSpPr>
        <p:spPr>
          <a:xfrm>
            <a:off x="7687623" y="2831068"/>
            <a:ext cx="252000" cy="252000"/>
          </a:xfrm>
          <a:prstGeom prst="ellipse">
            <a:avLst/>
          </a:prstGeom>
          <a:solidFill>
            <a:schemeClr val="accent1">
              <a:alpha val="69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DC104-2568-01E4-9856-284AB0058578}"/>
              </a:ext>
            </a:extLst>
          </p:cNvPr>
          <p:cNvSpPr txBox="1"/>
          <p:nvPr/>
        </p:nvSpPr>
        <p:spPr>
          <a:xfrm>
            <a:off x="7578616" y="2777761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①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BD6BAF-F03A-8ABE-5B55-E5AE3EBC2387}"/>
              </a:ext>
            </a:extLst>
          </p:cNvPr>
          <p:cNvSpPr/>
          <p:nvPr/>
        </p:nvSpPr>
        <p:spPr>
          <a:xfrm>
            <a:off x="9773747" y="2842102"/>
            <a:ext cx="252000" cy="252000"/>
          </a:xfrm>
          <a:prstGeom prst="ellipse">
            <a:avLst/>
          </a:prstGeom>
          <a:solidFill>
            <a:schemeClr val="accent1">
              <a:alpha val="69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FC58E9-8959-4460-43F2-615A4646089C}"/>
              </a:ext>
            </a:extLst>
          </p:cNvPr>
          <p:cNvSpPr txBox="1"/>
          <p:nvPr/>
        </p:nvSpPr>
        <p:spPr>
          <a:xfrm>
            <a:off x="9664740" y="2788795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25EEB6-7585-381D-8148-EFA45CB5491A}"/>
              </a:ext>
            </a:extLst>
          </p:cNvPr>
          <p:cNvSpPr txBox="1"/>
          <p:nvPr/>
        </p:nvSpPr>
        <p:spPr>
          <a:xfrm>
            <a:off x="7822487" y="1711801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⑥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557856-F9B3-9AA9-F4F0-A11A55B5E9E7}"/>
              </a:ext>
            </a:extLst>
          </p:cNvPr>
          <p:cNvSpPr/>
          <p:nvPr/>
        </p:nvSpPr>
        <p:spPr>
          <a:xfrm>
            <a:off x="8156062" y="4060538"/>
            <a:ext cx="252000" cy="252000"/>
          </a:xfrm>
          <a:prstGeom prst="ellipse">
            <a:avLst/>
          </a:prstGeom>
          <a:solidFill>
            <a:schemeClr val="accent1">
              <a:alpha val="69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89F64-D59C-85E8-ACBC-CA6B3C085A8B}"/>
              </a:ext>
            </a:extLst>
          </p:cNvPr>
          <p:cNvSpPr txBox="1"/>
          <p:nvPr/>
        </p:nvSpPr>
        <p:spPr>
          <a:xfrm>
            <a:off x="8036809" y="4001872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①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9768ACD-EABD-7A22-BB30-FFA6E058D70A}"/>
              </a:ext>
            </a:extLst>
          </p:cNvPr>
          <p:cNvSpPr/>
          <p:nvPr/>
        </p:nvSpPr>
        <p:spPr>
          <a:xfrm>
            <a:off x="7853824" y="1884680"/>
            <a:ext cx="260206" cy="853440"/>
          </a:xfrm>
          <a:custGeom>
            <a:avLst/>
            <a:gdLst>
              <a:gd name="connsiteX0" fmla="*/ 198120 w 248920"/>
              <a:gd name="connsiteY0" fmla="*/ 797560 h 797560"/>
              <a:gd name="connsiteX1" fmla="*/ 198120 w 248920"/>
              <a:gd name="connsiteY1" fmla="*/ 797560 h 797560"/>
              <a:gd name="connsiteX2" fmla="*/ 203200 w 248920"/>
              <a:gd name="connsiteY2" fmla="*/ 746760 h 797560"/>
              <a:gd name="connsiteX3" fmla="*/ 248920 w 248920"/>
              <a:gd name="connsiteY3" fmla="*/ 467360 h 797560"/>
              <a:gd name="connsiteX4" fmla="*/ 208280 w 248920"/>
              <a:gd name="connsiteY4" fmla="*/ 375920 h 797560"/>
              <a:gd name="connsiteX5" fmla="*/ 0 w 248920"/>
              <a:gd name="connsiteY5" fmla="*/ 96520 h 797560"/>
              <a:gd name="connsiteX6" fmla="*/ 25400 w 248920"/>
              <a:gd name="connsiteY6" fmla="*/ 0 h 797560"/>
              <a:gd name="connsiteX0" fmla="*/ 182880 w 233680"/>
              <a:gd name="connsiteY0" fmla="*/ 797560 h 797560"/>
              <a:gd name="connsiteX1" fmla="*/ 182880 w 233680"/>
              <a:gd name="connsiteY1" fmla="*/ 797560 h 797560"/>
              <a:gd name="connsiteX2" fmla="*/ 187960 w 233680"/>
              <a:gd name="connsiteY2" fmla="*/ 746760 h 797560"/>
              <a:gd name="connsiteX3" fmla="*/ 233680 w 233680"/>
              <a:gd name="connsiteY3" fmla="*/ 467360 h 797560"/>
              <a:gd name="connsiteX4" fmla="*/ 193040 w 233680"/>
              <a:gd name="connsiteY4" fmla="*/ 375920 h 797560"/>
              <a:gd name="connsiteX5" fmla="*/ 0 w 233680"/>
              <a:gd name="connsiteY5" fmla="*/ 177800 h 797560"/>
              <a:gd name="connsiteX6" fmla="*/ 10160 w 233680"/>
              <a:gd name="connsiteY6" fmla="*/ 0 h 797560"/>
              <a:gd name="connsiteX0" fmla="*/ 209406 w 260206"/>
              <a:gd name="connsiteY0" fmla="*/ 853440 h 853440"/>
              <a:gd name="connsiteX1" fmla="*/ 209406 w 260206"/>
              <a:gd name="connsiteY1" fmla="*/ 853440 h 853440"/>
              <a:gd name="connsiteX2" fmla="*/ 214486 w 260206"/>
              <a:gd name="connsiteY2" fmla="*/ 802640 h 853440"/>
              <a:gd name="connsiteX3" fmla="*/ 260206 w 260206"/>
              <a:gd name="connsiteY3" fmla="*/ 523240 h 853440"/>
              <a:gd name="connsiteX4" fmla="*/ 219566 w 260206"/>
              <a:gd name="connsiteY4" fmla="*/ 431800 h 853440"/>
              <a:gd name="connsiteX5" fmla="*/ 26526 w 260206"/>
              <a:gd name="connsiteY5" fmla="*/ 233680 h 853440"/>
              <a:gd name="connsiteX6" fmla="*/ 1126 w 260206"/>
              <a:gd name="connsiteY6" fmla="*/ 0 h 853440"/>
              <a:gd name="connsiteX0" fmla="*/ 209406 w 260206"/>
              <a:gd name="connsiteY0" fmla="*/ 853440 h 853440"/>
              <a:gd name="connsiteX1" fmla="*/ 209406 w 260206"/>
              <a:gd name="connsiteY1" fmla="*/ 853440 h 853440"/>
              <a:gd name="connsiteX2" fmla="*/ 214486 w 260206"/>
              <a:gd name="connsiteY2" fmla="*/ 802640 h 853440"/>
              <a:gd name="connsiteX3" fmla="*/ 260206 w 260206"/>
              <a:gd name="connsiteY3" fmla="*/ 523240 h 853440"/>
              <a:gd name="connsiteX4" fmla="*/ 209406 w 260206"/>
              <a:gd name="connsiteY4" fmla="*/ 375920 h 853440"/>
              <a:gd name="connsiteX5" fmla="*/ 26526 w 260206"/>
              <a:gd name="connsiteY5" fmla="*/ 233680 h 853440"/>
              <a:gd name="connsiteX6" fmla="*/ 1126 w 260206"/>
              <a:gd name="connsiteY6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06" h="853440">
                <a:moveTo>
                  <a:pt x="209406" y="853440"/>
                </a:moveTo>
                <a:lnTo>
                  <a:pt x="209406" y="853440"/>
                </a:lnTo>
                <a:lnTo>
                  <a:pt x="214486" y="802640"/>
                </a:lnTo>
                <a:lnTo>
                  <a:pt x="260206" y="523240"/>
                </a:lnTo>
                <a:lnTo>
                  <a:pt x="209406" y="375920"/>
                </a:lnTo>
                <a:lnTo>
                  <a:pt x="26526" y="233680"/>
                </a:lnTo>
                <a:cubicBezTo>
                  <a:pt x="34993" y="201507"/>
                  <a:pt x="-7341" y="32173"/>
                  <a:pt x="1126" y="0"/>
                </a:cubicBezTo>
              </a:path>
            </a:pathLst>
          </a:custGeom>
          <a:noFill/>
          <a:ln w="127000">
            <a:solidFill>
              <a:srgbClr val="00B050">
                <a:alpha val="60000"/>
              </a:srgbClr>
            </a:solidFill>
            <a:tailEnd type="triangl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0038C3-07E3-9BF1-0B1B-0ED78E33F5D3}"/>
              </a:ext>
            </a:extLst>
          </p:cNvPr>
          <p:cNvSpPr txBox="1"/>
          <p:nvPr/>
        </p:nvSpPr>
        <p:spPr>
          <a:xfrm>
            <a:off x="2734388" y="1217950"/>
            <a:ext cx="270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/>
              <a:t>Kullanılacak etiketler</a:t>
            </a:r>
            <a:r>
              <a:rPr lang="en-GB" b="1" dirty="0"/>
              <a:t>:</a:t>
            </a:r>
            <a:endParaRPr lang="lt-LT" b="1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C05F57-8DFF-C91F-0BF2-42ACBB19E603}"/>
              </a:ext>
            </a:extLst>
          </p:cNvPr>
          <p:cNvGrpSpPr/>
          <p:nvPr/>
        </p:nvGrpSpPr>
        <p:grpSpPr>
          <a:xfrm>
            <a:off x="3142640" y="2397433"/>
            <a:ext cx="1318911" cy="252000"/>
            <a:chOff x="3406816" y="2844609"/>
            <a:chExt cx="1318911" cy="252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810F5F8-245F-C224-92B6-FB58724CB434}"/>
                </a:ext>
              </a:extLst>
            </p:cNvPr>
            <p:cNvSpPr/>
            <p:nvPr/>
          </p:nvSpPr>
          <p:spPr>
            <a:xfrm>
              <a:off x="3762453" y="2844609"/>
              <a:ext cx="252000" cy="252000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6EACE7C-5CA0-982B-D731-D7FF47C4E6A3}"/>
                </a:ext>
              </a:extLst>
            </p:cNvPr>
            <p:cNvSpPr/>
            <p:nvPr/>
          </p:nvSpPr>
          <p:spPr>
            <a:xfrm>
              <a:off x="4118090" y="2844609"/>
              <a:ext cx="252000" cy="252000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166873B-D353-C01F-3F46-2813B991E3A7}"/>
                </a:ext>
              </a:extLst>
            </p:cNvPr>
            <p:cNvSpPr/>
            <p:nvPr/>
          </p:nvSpPr>
          <p:spPr>
            <a:xfrm>
              <a:off x="3406816" y="2844609"/>
              <a:ext cx="252000" cy="252000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0BC5F40-0A14-1B23-CD9A-370429EEED66}"/>
                </a:ext>
              </a:extLst>
            </p:cNvPr>
            <p:cNvSpPr/>
            <p:nvPr/>
          </p:nvSpPr>
          <p:spPr>
            <a:xfrm>
              <a:off x="4473727" y="2844609"/>
              <a:ext cx="252000" cy="252000"/>
            </a:xfrm>
            <a:prstGeom prst="ellipse">
              <a:avLst/>
            </a:prstGeom>
            <a:solidFill>
              <a:schemeClr val="accent1">
                <a:alpha val="6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C127F7-6E31-65D4-A27E-E870C8C64CBD}"/>
              </a:ext>
            </a:extLst>
          </p:cNvPr>
          <p:cNvSpPr txBox="1"/>
          <p:nvPr/>
        </p:nvSpPr>
        <p:spPr>
          <a:xfrm>
            <a:off x="2786803" y="1719923"/>
            <a:ext cx="3473830" cy="595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600" b="1" dirty="0"/>
              <a:t>Tüm bölge </a:t>
            </a:r>
            <a:r>
              <a:rPr lang="lt-LT" sz="1600" dirty="0"/>
              <a:t>için uygulanan tedbirlere dönük etiketler</a:t>
            </a:r>
            <a:endParaRPr lang="lt-LT" sz="16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6F3196-B9B8-9DAD-F1A9-77E21F89DCCE}"/>
              </a:ext>
            </a:extLst>
          </p:cNvPr>
          <p:cNvSpPr txBox="1"/>
          <p:nvPr/>
        </p:nvSpPr>
        <p:spPr>
          <a:xfrm>
            <a:off x="2732874" y="2793100"/>
            <a:ext cx="392404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t-LT" sz="1600" dirty="0"/>
              <a:t>Diğer tedbirler için elle çizilerek oluşturulmuş özel işaretler: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 err="1"/>
              <a:t>Tedbir</a:t>
            </a:r>
            <a:r>
              <a:rPr lang="en-GB" sz="1600" dirty="0"/>
              <a:t> </a:t>
            </a:r>
            <a:r>
              <a:rPr lang="en-GB" sz="1600" dirty="0" err="1"/>
              <a:t>numarası</a:t>
            </a: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 err="1"/>
              <a:t>Tedbir</a:t>
            </a:r>
            <a:r>
              <a:rPr lang="en-GB" sz="1600" dirty="0"/>
              <a:t> </a:t>
            </a:r>
            <a:r>
              <a:rPr lang="en-GB" sz="1600" dirty="0" err="1"/>
              <a:t>uygulama</a:t>
            </a:r>
            <a:r>
              <a:rPr lang="en-GB" sz="1600" dirty="0"/>
              <a:t> </a:t>
            </a:r>
            <a:r>
              <a:rPr lang="en-GB" sz="1600" dirty="0" err="1"/>
              <a:t>alanı</a:t>
            </a: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lt-LT" sz="1600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600" dirty="0" err="1"/>
              <a:t>Tedbir</a:t>
            </a:r>
            <a:r>
              <a:rPr lang="en-GB" sz="1600" dirty="0"/>
              <a:t> </a:t>
            </a:r>
            <a:r>
              <a:rPr lang="en-GB" sz="1600" dirty="0" err="1"/>
              <a:t>uygulama</a:t>
            </a:r>
            <a:r>
              <a:rPr lang="en-GB" sz="1600" dirty="0"/>
              <a:t> </a:t>
            </a:r>
            <a:r>
              <a:rPr lang="en-GB" sz="1600" dirty="0" err="1"/>
              <a:t>yönü</a:t>
            </a:r>
            <a:endParaRPr lang="lt-LT" sz="16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920682-9518-8CD3-D3FD-35AA3939A36F}"/>
              </a:ext>
            </a:extLst>
          </p:cNvPr>
          <p:cNvSpPr txBox="1"/>
          <p:nvPr/>
        </p:nvSpPr>
        <p:spPr>
          <a:xfrm>
            <a:off x="3591386" y="3702640"/>
            <a:ext cx="47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/>
              <a:t>⑩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5376D4B-C2B1-0735-6012-FC375923D8EF}"/>
              </a:ext>
            </a:extLst>
          </p:cNvPr>
          <p:cNvSpPr txBox="1"/>
          <p:nvPr/>
        </p:nvSpPr>
        <p:spPr>
          <a:xfrm>
            <a:off x="4448545" y="3702640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⑤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6A7DAA-4312-0C37-18CF-817474657819}"/>
              </a:ext>
            </a:extLst>
          </p:cNvPr>
          <p:cNvSpPr txBox="1"/>
          <p:nvPr/>
        </p:nvSpPr>
        <p:spPr>
          <a:xfrm>
            <a:off x="4017530" y="3702640"/>
            <a:ext cx="428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⑥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A6ACA48-FBED-4010-EB70-6E832C90204C}"/>
              </a:ext>
            </a:extLst>
          </p:cNvPr>
          <p:cNvSpPr/>
          <p:nvPr/>
        </p:nvSpPr>
        <p:spPr>
          <a:xfrm rot="20916955">
            <a:off x="3557900" y="4506601"/>
            <a:ext cx="588290" cy="305850"/>
          </a:xfrm>
          <a:custGeom>
            <a:avLst/>
            <a:gdLst>
              <a:gd name="connsiteX0" fmla="*/ 665480 w 665480"/>
              <a:gd name="connsiteY0" fmla="*/ 5080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50800 h 386080"/>
              <a:gd name="connsiteX0" fmla="*/ 665480 w 665480"/>
              <a:gd name="connsiteY0" fmla="*/ 5080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50800 h 386080"/>
              <a:gd name="connsiteX0" fmla="*/ 665480 w 665480"/>
              <a:gd name="connsiteY0" fmla="*/ 111760 h 386080"/>
              <a:gd name="connsiteX1" fmla="*/ 589280 w 665480"/>
              <a:gd name="connsiteY1" fmla="*/ 223520 h 386080"/>
              <a:gd name="connsiteX2" fmla="*/ 396240 w 665480"/>
              <a:gd name="connsiteY2" fmla="*/ 320040 h 386080"/>
              <a:gd name="connsiteX3" fmla="*/ 76200 w 665480"/>
              <a:gd name="connsiteY3" fmla="*/ 386080 h 386080"/>
              <a:gd name="connsiteX4" fmla="*/ 0 w 665480"/>
              <a:gd name="connsiteY4" fmla="*/ 248920 h 386080"/>
              <a:gd name="connsiteX5" fmla="*/ 60960 w 665480"/>
              <a:gd name="connsiteY5" fmla="*/ 0 h 386080"/>
              <a:gd name="connsiteX6" fmla="*/ 345440 w 665480"/>
              <a:gd name="connsiteY6" fmla="*/ 60960 h 386080"/>
              <a:gd name="connsiteX7" fmla="*/ 665480 w 665480"/>
              <a:gd name="connsiteY7" fmla="*/ 111760 h 386080"/>
              <a:gd name="connsiteX0" fmla="*/ 629920 w 629920"/>
              <a:gd name="connsiteY0" fmla="*/ 96520 h 386080"/>
              <a:gd name="connsiteX1" fmla="*/ 589280 w 629920"/>
              <a:gd name="connsiteY1" fmla="*/ 223520 h 386080"/>
              <a:gd name="connsiteX2" fmla="*/ 396240 w 629920"/>
              <a:gd name="connsiteY2" fmla="*/ 320040 h 386080"/>
              <a:gd name="connsiteX3" fmla="*/ 76200 w 629920"/>
              <a:gd name="connsiteY3" fmla="*/ 386080 h 386080"/>
              <a:gd name="connsiteX4" fmla="*/ 0 w 629920"/>
              <a:gd name="connsiteY4" fmla="*/ 248920 h 386080"/>
              <a:gd name="connsiteX5" fmla="*/ 60960 w 629920"/>
              <a:gd name="connsiteY5" fmla="*/ 0 h 386080"/>
              <a:gd name="connsiteX6" fmla="*/ 345440 w 629920"/>
              <a:gd name="connsiteY6" fmla="*/ 60960 h 386080"/>
              <a:gd name="connsiteX7" fmla="*/ 629920 w 629920"/>
              <a:gd name="connsiteY7" fmla="*/ 96520 h 386080"/>
              <a:gd name="connsiteX0" fmla="*/ 629920 w 630805"/>
              <a:gd name="connsiteY0" fmla="*/ 96520 h 386080"/>
              <a:gd name="connsiteX1" fmla="*/ 589280 w 630805"/>
              <a:gd name="connsiteY1" fmla="*/ 223520 h 386080"/>
              <a:gd name="connsiteX2" fmla="*/ 396240 w 630805"/>
              <a:gd name="connsiteY2" fmla="*/ 320040 h 386080"/>
              <a:gd name="connsiteX3" fmla="*/ 76200 w 630805"/>
              <a:gd name="connsiteY3" fmla="*/ 386080 h 386080"/>
              <a:gd name="connsiteX4" fmla="*/ 0 w 630805"/>
              <a:gd name="connsiteY4" fmla="*/ 248920 h 386080"/>
              <a:gd name="connsiteX5" fmla="*/ 60960 w 630805"/>
              <a:gd name="connsiteY5" fmla="*/ 0 h 386080"/>
              <a:gd name="connsiteX6" fmla="*/ 345440 w 630805"/>
              <a:gd name="connsiteY6" fmla="*/ 60960 h 386080"/>
              <a:gd name="connsiteX7" fmla="*/ 629920 w 630805"/>
              <a:gd name="connsiteY7" fmla="*/ 96520 h 386080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169"/>
              <a:gd name="connsiteX1" fmla="*/ 589280 w 630805"/>
              <a:gd name="connsiteY1" fmla="*/ 227609 h 390169"/>
              <a:gd name="connsiteX2" fmla="*/ 396240 w 630805"/>
              <a:gd name="connsiteY2" fmla="*/ 324129 h 390169"/>
              <a:gd name="connsiteX3" fmla="*/ 76200 w 630805"/>
              <a:gd name="connsiteY3" fmla="*/ 390169 h 390169"/>
              <a:gd name="connsiteX4" fmla="*/ 0 w 630805"/>
              <a:gd name="connsiteY4" fmla="*/ 253009 h 390169"/>
              <a:gd name="connsiteX5" fmla="*/ 60960 w 630805"/>
              <a:gd name="connsiteY5" fmla="*/ 4089 h 390169"/>
              <a:gd name="connsiteX6" fmla="*/ 345440 w 630805"/>
              <a:gd name="connsiteY6" fmla="*/ 65049 h 390169"/>
              <a:gd name="connsiteX7" fmla="*/ 629920 w 630805"/>
              <a:gd name="connsiteY7" fmla="*/ 100609 h 390169"/>
              <a:gd name="connsiteX0" fmla="*/ 629920 w 630805"/>
              <a:gd name="connsiteY0" fmla="*/ 100609 h 390341"/>
              <a:gd name="connsiteX1" fmla="*/ 589280 w 630805"/>
              <a:gd name="connsiteY1" fmla="*/ 227609 h 390341"/>
              <a:gd name="connsiteX2" fmla="*/ 396240 w 630805"/>
              <a:gd name="connsiteY2" fmla="*/ 324129 h 390341"/>
              <a:gd name="connsiteX3" fmla="*/ 76200 w 630805"/>
              <a:gd name="connsiteY3" fmla="*/ 390169 h 390341"/>
              <a:gd name="connsiteX4" fmla="*/ 0 w 630805"/>
              <a:gd name="connsiteY4" fmla="*/ 253009 h 390341"/>
              <a:gd name="connsiteX5" fmla="*/ 60960 w 630805"/>
              <a:gd name="connsiteY5" fmla="*/ 4089 h 390341"/>
              <a:gd name="connsiteX6" fmla="*/ 345440 w 630805"/>
              <a:gd name="connsiteY6" fmla="*/ 65049 h 390341"/>
              <a:gd name="connsiteX7" fmla="*/ 629920 w 630805"/>
              <a:gd name="connsiteY7" fmla="*/ 100609 h 39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805" h="390341">
                <a:moveTo>
                  <a:pt x="629920" y="100609"/>
                </a:moveTo>
                <a:cubicBezTo>
                  <a:pt x="636693" y="193742"/>
                  <a:pt x="602827" y="185276"/>
                  <a:pt x="589280" y="227609"/>
                </a:cubicBezTo>
                <a:lnTo>
                  <a:pt x="396240" y="324129"/>
                </a:lnTo>
                <a:cubicBezTo>
                  <a:pt x="289560" y="346142"/>
                  <a:pt x="208280" y="393556"/>
                  <a:pt x="76200" y="390169"/>
                </a:cubicBezTo>
                <a:cubicBezTo>
                  <a:pt x="-20320" y="339369"/>
                  <a:pt x="25400" y="298729"/>
                  <a:pt x="0" y="253009"/>
                </a:cubicBezTo>
                <a:cubicBezTo>
                  <a:pt x="20320" y="170036"/>
                  <a:pt x="0" y="127702"/>
                  <a:pt x="60960" y="4089"/>
                </a:cubicBezTo>
                <a:cubicBezTo>
                  <a:pt x="171027" y="-16231"/>
                  <a:pt x="250613" y="44729"/>
                  <a:pt x="345440" y="65049"/>
                </a:cubicBezTo>
                <a:cubicBezTo>
                  <a:pt x="452120" y="61662"/>
                  <a:pt x="518160" y="2396"/>
                  <a:pt x="629920" y="100609"/>
                </a:cubicBezTo>
                <a:close/>
              </a:path>
            </a:pathLst>
          </a:cu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A2D93A5E-200A-A240-98A2-8B39180274DF}"/>
              </a:ext>
            </a:extLst>
          </p:cNvPr>
          <p:cNvSpPr/>
          <p:nvPr/>
        </p:nvSpPr>
        <p:spPr>
          <a:xfrm>
            <a:off x="4259351" y="4560903"/>
            <a:ext cx="152400" cy="147320"/>
          </a:xfrm>
          <a:custGeom>
            <a:avLst/>
            <a:gdLst>
              <a:gd name="connsiteX0" fmla="*/ 55880 w 152400"/>
              <a:gd name="connsiteY0" fmla="*/ 147320 h 147320"/>
              <a:gd name="connsiteX1" fmla="*/ 55880 w 152400"/>
              <a:gd name="connsiteY1" fmla="*/ 147320 h 147320"/>
              <a:gd name="connsiteX2" fmla="*/ 142240 w 152400"/>
              <a:gd name="connsiteY2" fmla="*/ 142240 h 147320"/>
              <a:gd name="connsiteX3" fmla="*/ 152400 w 152400"/>
              <a:gd name="connsiteY3" fmla="*/ 81280 h 147320"/>
              <a:gd name="connsiteX4" fmla="*/ 127000 w 152400"/>
              <a:gd name="connsiteY4" fmla="*/ 0 h 147320"/>
              <a:gd name="connsiteX5" fmla="*/ 35560 w 152400"/>
              <a:gd name="connsiteY5" fmla="*/ 0 h 147320"/>
              <a:gd name="connsiteX6" fmla="*/ 0 w 152400"/>
              <a:gd name="connsiteY6" fmla="*/ 25400 h 147320"/>
              <a:gd name="connsiteX7" fmla="*/ 55880 w 152400"/>
              <a:gd name="connsiteY7" fmla="*/ 147320 h 1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400" h="147320">
                <a:moveTo>
                  <a:pt x="55880" y="147320"/>
                </a:moveTo>
                <a:lnTo>
                  <a:pt x="55880" y="147320"/>
                </a:lnTo>
                <a:lnTo>
                  <a:pt x="142240" y="142240"/>
                </a:lnTo>
                <a:lnTo>
                  <a:pt x="152400" y="81280"/>
                </a:lnTo>
                <a:lnTo>
                  <a:pt x="127000" y="0"/>
                </a:lnTo>
                <a:lnTo>
                  <a:pt x="35560" y="0"/>
                </a:lnTo>
                <a:lnTo>
                  <a:pt x="0" y="25400"/>
                </a:lnTo>
                <a:lnTo>
                  <a:pt x="55880" y="147320"/>
                </a:lnTo>
                <a:close/>
              </a:path>
            </a:pathLst>
          </a:cu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BD8CC93-09A4-3028-64F4-F0527E77D3C3}"/>
              </a:ext>
            </a:extLst>
          </p:cNvPr>
          <p:cNvSpPr/>
          <p:nvPr/>
        </p:nvSpPr>
        <p:spPr>
          <a:xfrm rot="4384972">
            <a:off x="4871557" y="4208087"/>
            <a:ext cx="148590" cy="750570"/>
          </a:xfrm>
          <a:custGeom>
            <a:avLst/>
            <a:gdLst>
              <a:gd name="connsiteX0" fmla="*/ 34290 w 148590"/>
              <a:gd name="connsiteY0" fmla="*/ 0 h 750570"/>
              <a:gd name="connsiteX1" fmla="*/ 22860 w 148590"/>
              <a:gd name="connsiteY1" fmla="*/ 38100 h 750570"/>
              <a:gd name="connsiteX2" fmla="*/ 53340 w 148590"/>
              <a:gd name="connsiteY2" fmla="*/ 64770 h 750570"/>
              <a:gd name="connsiteX3" fmla="*/ 133350 w 148590"/>
              <a:gd name="connsiteY3" fmla="*/ 140970 h 750570"/>
              <a:gd name="connsiteX4" fmla="*/ 114300 w 148590"/>
              <a:gd name="connsiteY4" fmla="*/ 182880 h 750570"/>
              <a:gd name="connsiteX5" fmla="*/ 106680 w 148590"/>
              <a:gd name="connsiteY5" fmla="*/ 224790 h 750570"/>
              <a:gd name="connsiteX6" fmla="*/ 148590 w 148590"/>
              <a:gd name="connsiteY6" fmla="*/ 278130 h 750570"/>
              <a:gd name="connsiteX7" fmla="*/ 118110 w 148590"/>
              <a:gd name="connsiteY7" fmla="*/ 441960 h 750570"/>
              <a:gd name="connsiteX8" fmla="*/ 129540 w 148590"/>
              <a:gd name="connsiteY8" fmla="*/ 601980 h 750570"/>
              <a:gd name="connsiteX9" fmla="*/ 0 w 148590"/>
              <a:gd name="connsiteY9" fmla="*/ 750570 h 75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590" h="750570">
                <a:moveTo>
                  <a:pt x="34290" y="0"/>
                </a:moveTo>
                <a:lnTo>
                  <a:pt x="22860" y="38100"/>
                </a:lnTo>
                <a:lnTo>
                  <a:pt x="53340" y="64770"/>
                </a:lnTo>
                <a:lnTo>
                  <a:pt x="133350" y="140970"/>
                </a:lnTo>
                <a:lnTo>
                  <a:pt x="114300" y="182880"/>
                </a:lnTo>
                <a:lnTo>
                  <a:pt x="106680" y="224790"/>
                </a:lnTo>
                <a:lnTo>
                  <a:pt x="148590" y="278130"/>
                </a:lnTo>
                <a:lnTo>
                  <a:pt x="118110" y="441960"/>
                </a:lnTo>
                <a:lnTo>
                  <a:pt x="129540" y="601980"/>
                </a:lnTo>
                <a:lnTo>
                  <a:pt x="0" y="750570"/>
                </a:lnTo>
              </a:path>
            </a:pathLst>
          </a:custGeom>
          <a:noFill/>
          <a:ln w="57150">
            <a:solidFill>
              <a:srgbClr val="E60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018D10-D7A7-D42B-93C5-9461FE3F812B}"/>
              </a:ext>
            </a:extLst>
          </p:cNvPr>
          <p:cNvSpPr txBox="1"/>
          <p:nvPr/>
        </p:nvSpPr>
        <p:spPr>
          <a:xfrm>
            <a:off x="11170175" y="995257"/>
            <a:ext cx="46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⑫</a:t>
            </a: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CB18E544-B963-121F-918D-C2F10B82C1E8}"/>
              </a:ext>
            </a:extLst>
          </p:cNvPr>
          <p:cNvSpPr/>
          <p:nvPr/>
        </p:nvSpPr>
        <p:spPr>
          <a:xfrm>
            <a:off x="9764408" y="798064"/>
            <a:ext cx="1516408" cy="369332"/>
          </a:xfrm>
          <a:prstGeom prst="arc">
            <a:avLst>
              <a:gd name="adj1" fmla="val 13347758"/>
              <a:gd name="adj2" fmla="val 21438854"/>
            </a:avLst>
          </a:prstGeom>
          <a:ln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6D232019-69D4-6465-3864-2E7D54D74647}"/>
              </a:ext>
            </a:extLst>
          </p:cNvPr>
          <p:cNvSpPr/>
          <p:nvPr/>
        </p:nvSpPr>
        <p:spPr>
          <a:xfrm rot="17209060" flipV="1">
            <a:off x="9575220" y="2466601"/>
            <a:ext cx="2823604" cy="369332"/>
          </a:xfrm>
          <a:prstGeom prst="arc">
            <a:avLst>
              <a:gd name="adj1" fmla="val 13347758"/>
              <a:gd name="adj2" fmla="val 21438854"/>
            </a:avLst>
          </a:prstGeom>
          <a:ln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70518924-E2DD-EE5C-1C72-9C970653497E}"/>
              </a:ext>
            </a:extLst>
          </p:cNvPr>
          <p:cNvSpPr/>
          <p:nvPr/>
        </p:nvSpPr>
        <p:spPr>
          <a:xfrm>
            <a:off x="6088471" y="987387"/>
            <a:ext cx="5133322" cy="369332"/>
          </a:xfrm>
          <a:prstGeom prst="arc">
            <a:avLst>
              <a:gd name="adj1" fmla="val 13347758"/>
              <a:gd name="adj2" fmla="val 21536628"/>
            </a:avLst>
          </a:prstGeom>
          <a:ln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FB5B1A4-3C5C-EE0F-7FB3-A55A5EED105C}"/>
              </a:ext>
            </a:extLst>
          </p:cNvPr>
          <p:cNvSpPr/>
          <p:nvPr/>
        </p:nvSpPr>
        <p:spPr>
          <a:xfrm rot="5954933">
            <a:off x="4954335" y="4983042"/>
            <a:ext cx="260206" cy="853440"/>
          </a:xfrm>
          <a:custGeom>
            <a:avLst/>
            <a:gdLst>
              <a:gd name="connsiteX0" fmla="*/ 198120 w 248920"/>
              <a:gd name="connsiteY0" fmla="*/ 797560 h 797560"/>
              <a:gd name="connsiteX1" fmla="*/ 198120 w 248920"/>
              <a:gd name="connsiteY1" fmla="*/ 797560 h 797560"/>
              <a:gd name="connsiteX2" fmla="*/ 203200 w 248920"/>
              <a:gd name="connsiteY2" fmla="*/ 746760 h 797560"/>
              <a:gd name="connsiteX3" fmla="*/ 248920 w 248920"/>
              <a:gd name="connsiteY3" fmla="*/ 467360 h 797560"/>
              <a:gd name="connsiteX4" fmla="*/ 208280 w 248920"/>
              <a:gd name="connsiteY4" fmla="*/ 375920 h 797560"/>
              <a:gd name="connsiteX5" fmla="*/ 0 w 248920"/>
              <a:gd name="connsiteY5" fmla="*/ 96520 h 797560"/>
              <a:gd name="connsiteX6" fmla="*/ 25400 w 248920"/>
              <a:gd name="connsiteY6" fmla="*/ 0 h 797560"/>
              <a:gd name="connsiteX0" fmla="*/ 182880 w 233680"/>
              <a:gd name="connsiteY0" fmla="*/ 797560 h 797560"/>
              <a:gd name="connsiteX1" fmla="*/ 182880 w 233680"/>
              <a:gd name="connsiteY1" fmla="*/ 797560 h 797560"/>
              <a:gd name="connsiteX2" fmla="*/ 187960 w 233680"/>
              <a:gd name="connsiteY2" fmla="*/ 746760 h 797560"/>
              <a:gd name="connsiteX3" fmla="*/ 233680 w 233680"/>
              <a:gd name="connsiteY3" fmla="*/ 467360 h 797560"/>
              <a:gd name="connsiteX4" fmla="*/ 193040 w 233680"/>
              <a:gd name="connsiteY4" fmla="*/ 375920 h 797560"/>
              <a:gd name="connsiteX5" fmla="*/ 0 w 233680"/>
              <a:gd name="connsiteY5" fmla="*/ 177800 h 797560"/>
              <a:gd name="connsiteX6" fmla="*/ 10160 w 233680"/>
              <a:gd name="connsiteY6" fmla="*/ 0 h 797560"/>
              <a:gd name="connsiteX0" fmla="*/ 209406 w 260206"/>
              <a:gd name="connsiteY0" fmla="*/ 853440 h 853440"/>
              <a:gd name="connsiteX1" fmla="*/ 209406 w 260206"/>
              <a:gd name="connsiteY1" fmla="*/ 853440 h 853440"/>
              <a:gd name="connsiteX2" fmla="*/ 214486 w 260206"/>
              <a:gd name="connsiteY2" fmla="*/ 802640 h 853440"/>
              <a:gd name="connsiteX3" fmla="*/ 260206 w 260206"/>
              <a:gd name="connsiteY3" fmla="*/ 523240 h 853440"/>
              <a:gd name="connsiteX4" fmla="*/ 219566 w 260206"/>
              <a:gd name="connsiteY4" fmla="*/ 431800 h 853440"/>
              <a:gd name="connsiteX5" fmla="*/ 26526 w 260206"/>
              <a:gd name="connsiteY5" fmla="*/ 233680 h 853440"/>
              <a:gd name="connsiteX6" fmla="*/ 1126 w 260206"/>
              <a:gd name="connsiteY6" fmla="*/ 0 h 853440"/>
              <a:gd name="connsiteX0" fmla="*/ 209406 w 260206"/>
              <a:gd name="connsiteY0" fmla="*/ 853440 h 853440"/>
              <a:gd name="connsiteX1" fmla="*/ 209406 w 260206"/>
              <a:gd name="connsiteY1" fmla="*/ 853440 h 853440"/>
              <a:gd name="connsiteX2" fmla="*/ 214486 w 260206"/>
              <a:gd name="connsiteY2" fmla="*/ 802640 h 853440"/>
              <a:gd name="connsiteX3" fmla="*/ 260206 w 260206"/>
              <a:gd name="connsiteY3" fmla="*/ 523240 h 853440"/>
              <a:gd name="connsiteX4" fmla="*/ 209406 w 260206"/>
              <a:gd name="connsiteY4" fmla="*/ 375920 h 853440"/>
              <a:gd name="connsiteX5" fmla="*/ 26526 w 260206"/>
              <a:gd name="connsiteY5" fmla="*/ 233680 h 853440"/>
              <a:gd name="connsiteX6" fmla="*/ 1126 w 260206"/>
              <a:gd name="connsiteY6" fmla="*/ 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206" h="853440">
                <a:moveTo>
                  <a:pt x="209406" y="853440"/>
                </a:moveTo>
                <a:lnTo>
                  <a:pt x="209406" y="853440"/>
                </a:lnTo>
                <a:lnTo>
                  <a:pt x="214486" y="802640"/>
                </a:lnTo>
                <a:lnTo>
                  <a:pt x="260206" y="523240"/>
                </a:lnTo>
                <a:lnTo>
                  <a:pt x="209406" y="375920"/>
                </a:lnTo>
                <a:lnTo>
                  <a:pt x="26526" y="233680"/>
                </a:lnTo>
                <a:cubicBezTo>
                  <a:pt x="34993" y="201507"/>
                  <a:pt x="-7341" y="32173"/>
                  <a:pt x="1126" y="0"/>
                </a:cubicBezTo>
              </a:path>
            </a:pathLst>
          </a:custGeom>
          <a:noFill/>
          <a:ln w="127000">
            <a:solidFill>
              <a:srgbClr val="00B050">
                <a:alpha val="60000"/>
              </a:srgbClr>
            </a:solidFill>
            <a:tailEnd type="triangle" w="med" len="sm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105CC0F-78E4-47F1-659D-B2C38AEDC41F}"/>
              </a:ext>
            </a:extLst>
          </p:cNvPr>
          <p:cNvGrpSpPr/>
          <p:nvPr/>
        </p:nvGrpSpPr>
        <p:grpSpPr>
          <a:xfrm>
            <a:off x="3465093" y="4841389"/>
            <a:ext cx="1671527" cy="961291"/>
            <a:chOff x="3527211" y="4993702"/>
            <a:chExt cx="1671527" cy="96129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DC6A51E-7B1E-19C2-AA0C-84B91AAF3B17}"/>
                </a:ext>
              </a:extLst>
            </p:cNvPr>
            <p:cNvGrpSpPr/>
            <p:nvPr/>
          </p:nvGrpSpPr>
          <p:grpSpPr>
            <a:xfrm>
              <a:off x="3537835" y="5240305"/>
              <a:ext cx="1660903" cy="714688"/>
              <a:chOff x="3192929" y="5159260"/>
              <a:chExt cx="1660903" cy="714688"/>
            </a:xfrm>
          </p:grpSpPr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E8F44AC5-DD4D-5BA0-5EB0-7D031182626A}"/>
                  </a:ext>
                </a:extLst>
              </p:cNvPr>
              <p:cNvSpPr/>
              <p:nvPr/>
            </p:nvSpPr>
            <p:spPr>
              <a:xfrm rot="11345241">
                <a:off x="3337424" y="5504616"/>
                <a:ext cx="1516408" cy="369332"/>
              </a:xfrm>
              <a:prstGeom prst="arc">
                <a:avLst>
                  <a:gd name="adj1" fmla="val 13347758"/>
                  <a:gd name="adj2" fmla="val 21438854"/>
                </a:avLst>
              </a:prstGeom>
              <a:ln>
                <a:solidFill>
                  <a:schemeClr val="tx1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5EE23A8-847D-533A-E490-AE0AEA704DF0}"/>
                  </a:ext>
                </a:extLst>
              </p:cNvPr>
              <p:cNvSpPr/>
              <p:nvPr/>
            </p:nvSpPr>
            <p:spPr>
              <a:xfrm rot="11273634">
                <a:off x="3192929" y="5308662"/>
                <a:ext cx="1547849" cy="369332"/>
              </a:xfrm>
              <a:prstGeom prst="arc">
                <a:avLst>
                  <a:gd name="adj1" fmla="val 13691205"/>
                  <a:gd name="adj2" fmla="val 20787863"/>
                </a:avLst>
              </a:prstGeom>
              <a:ln>
                <a:solidFill>
                  <a:schemeClr val="tx1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11A944EC-AEA1-169D-2CE3-43BB7AEE6DA4}"/>
                  </a:ext>
                </a:extLst>
              </p:cNvPr>
              <p:cNvSpPr/>
              <p:nvPr/>
            </p:nvSpPr>
            <p:spPr>
              <a:xfrm rot="10800000">
                <a:off x="3215927" y="5159260"/>
                <a:ext cx="1547849" cy="369332"/>
              </a:xfrm>
              <a:prstGeom prst="arc">
                <a:avLst>
                  <a:gd name="adj1" fmla="val 17661868"/>
                  <a:gd name="adj2" fmla="val 20787863"/>
                </a:avLst>
              </a:prstGeom>
              <a:ln>
                <a:solidFill>
                  <a:schemeClr val="tx1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F8716480-A3FA-D3B9-8ABF-D9C209962BE6}"/>
                </a:ext>
              </a:extLst>
            </p:cNvPr>
            <p:cNvSpPr/>
            <p:nvPr/>
          </p:nvSpPr>
          <p:spPr>
            <a:xfrm rot="9674258">
              <a:off x="3527211" y="4993702"/>
              <a:ext cx="1547849" cy="369332"/>
            </a:xfrm>
            <a:prstGeom prst="arc">
              <a:avLst>
                <a:gd name="adj1" fmla="val 19282149"/>
                <a:gd name="adj2" fmla="val 20787863"/>
              </a:avLst>
            </a:prstGeom>
            <a:ln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Arc 91">
            <a:extLst>
              <a:ext uri="{FF2B5EF4-FFF2-40B4-BE49-F238E27FC236}">
                <a16:creationId xmlns:a16="http://schemas.microsoft.com/office/drawing/2014/main" id="{182B43F0-A5C6-009C-A571-C4343CE91E91}"/>
              </a:ext>
            </a:extLst>
          </p:cNvPr>
          <p:cNvSpPr/>
          <p:nvPr/>
        </p:nvSpPr>
        <p:spPr>
          <a:xfrm rot="18169756" flipV="1">
            <a:off x="9131774" y="2340251"/>
            <a:ext cx="2823604" cy="331393"/>
          </a:xfrm>
          <a:prstGeom prst="arc">
            <a:avLst>
              <a:gd name="adj1" fmla="val 10797507"/>
              <a:gd name="adj2" fmla="val 21438854"/>
            </a:avLst>
          </a:prstGeom>
          <a:ln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B466919-A11E-7CF4-58C9-CF665F5A4871}"/>
              </a:ext>
            </a:extLst>
          </p:cNvPr>
          <p:cNvSpPr txBox="1"/>
          <p:nvPr/>
        </p:nvSpPr>
        <p:spPr>
          <a:xfrm>
            <a:off x="4461892" y="2344302"/>
            <a:ext cx="180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t-LT" sz="1600" dirty="0"/>
              <a:t>+ tedbir </a:t>
            </a:r>
            <a:r>
              <a:rPr lang="en-GB" sz="1600" dirty="0" err="1"/>
              <a:t>numarası</a:t>
            </a:r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1033278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0BD687FD-056F-6810-881E-2AFE5102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2000" y="1103785"/>
            <a:ext cx="10820399" cy="4999725"/>
          </a:xfrm>
          <a:prstGeom prst="rect">
            <a:avLst/>
          </a:prstGeom>
        </p:spPr>
      </p:pic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id="{4E38FACA-D0A8-CD76-32C7-EA735592B7E9}"/>
              </a:ext>
            </a:extLst>
          </p:cNvPr>
          <p:cNvSpPr/>
          <p:nvPr/>
        </p:nvSpPr>
        <p:spPr>
          <a:xfrm>
            <a:off x="6306471" y="4726085"/>
            <a:ext cx="1545757" cy="709516"/>
          </a:xfrm>
          <a:prstGeom prst="roundRect">
            <a:avLst/>
          </a:prstGeom>
          <a:solidFill>
            <a:srgbClr val="00FFFF">
              <a:alpha val="32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EB7040E0-2780-AFF0-0ECD-A011AD90B7E6}"/>
              </a:ext>
            </a:extLst>
          </p:cNvPr>
          <p:cNvSpPr/>
          <p:nvPr/>
        </p:nvSpPr>
        <p:spPr>
          <a:xfrm>
            <a:off x="5310052" y="2171772"/>
            <a:ext cx="1816462" cy="1188285"/>
          </a:xfrm>
          <a:prstGeom prst="roundRect">
            <a:avLst/>
          </a:prstGeom>
          <a:solidFill>
            <a:srgbClr val="00FFFF">
              <a:alpha val="32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266714" y="334787"/>
            <a:ext cx="1166811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SKUp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geliştirilmesi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bağlamında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                     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senaryo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oluşturma</a:t>
            </a:r>
            <a:r>
              <a:rPr lang="lt-LT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endParaRPr lang="lt-LT" sz="24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sp>
        <p:nvSpPr>
          <p:cNvPr id="225" name="Arrow: Curved Right 224">
            <a:extLst>
              <a:ext uri="{FF2B5EF4-FFF2-40B4-BE49-F238E27FC236}">
                <a16:creationId xmlns:a16="http://schemas.microsoft.com/office/drawing/2014/main" id="{48CEA7DC-D638-5C38-D2D3-C240C61FD28B}"/>
              </a:ext>
            </a:extLst>
          </p:cNvPr>
          <p:cNvSpPr/>
          <p:nvPr/>
        </p:nvSpPr>
        <p:spPr>
          <a:xfrm rot="20098464">
            <a:off x="4947387" y="2666976"/>
            <a:ext cx="867116" cy="2902777"/>
          </a:xfrm>
          <a:prstGeom prst="curvedRightArrow">
            <a:avLst>
              <a:gd name="adj1" fmla="val 35802"/>
              <a:gd name="adj2" fmla="val 50000"/>
              <a:gd name="adj3" fmla="val 27273"/>
            </a:avLst>
          </a:prstGeom>
          <a:solidFill>
            <a:srgbClr val="00FFFF">
              <a:alpha val="54902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Arrow: Curved Right 225">
            <a:extLst>
              <a:ext uri="{FF2B5EF4-FFF2-40B4-BE49-F238E27FC236}">
                <a16:creationId xmlns:a16="http://schemas.microsoft.com/office/drawing/2014/main" id="{2D2C96EB-491E-0CD7-C52A-DD5391398576}"/>
              </a:ext>
            </a:extLst>
          </p:cNvPr>
          <p:cNvSpPr/>
          <p:nvPr/>
        </p:nvSpPr>
        <p:spPr>
          <a:xfrm rot="9562749">
            <a:off x="7584729" y="2337809"/>
            <a:ext cx="887427" cy="2793464"/>
          </a:xfrm>
          <a:prstGeom prst="curvedRightArrow">
            <a:avLst>
              <a:gd name="adj1" fmla="val 35802"/>
              <a:gd name="adj2" fmla="val 50000"/>
              <a:gd name="adj3" fmla="val 27273"/>
            </a:avLst>
          </a:prstGeom>
          <a:solidFill>
            <a:srgbClr val="00FFFF">
              <a:alpha val="55000"/>
            </a:srgb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8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4" grpId="0" animBg="1"/>
      <p:bldP spid="225" grpId="0" animBg="1"/>
      <p:bldP spid="2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657239" y="334787"/>
            <a:ext cx="11668111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t-LT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GB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          E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vrimsel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dış</a:t>
            </a:r>
            <a:r>
              <a:rPr lang="lt-LT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  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lt-LT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          </a:t>
            </a:r>
            <a:r>
              <a:rPr lang="en-GB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tanımlama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süreci</a:t>
            </a:r>
            <a:r>
              <a:rPr lang="lt-LT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 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endParaRPr lang="lt-LT" sz="24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88F25-B18B-E844-FFBF-4347605EFA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2065" y="1107034"/>
            <a:ext cx="9107870" cy="502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87085" y="2511078"/>
            <a:ext cx="1877302" cy="18358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Evrimsel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dış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tanımlama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süreci</a:t>
            </a:r>
            <a:endParaRPr lang="lt-LT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4" name="Resim 3" descr="metin, diyagram, harita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BF09C270-46AF-26CF-B41B-364977BC7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336" y="0"/>
            <a:ext cx="8619327" cy="60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89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88994" y="2663206"/>
            <a:ext cx="1677297" cy="15315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Evrimsel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dış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tanımlama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süreci</a:t>
            </a:r>
            <a:endParaRPr lang="lt-LT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5" name="Resim 4" descr="metin, harita, diyagram içeren bir resim&#10;&#10;Açıklama otomatik olarak oluşturuldu">
            <a:extLst>
              <a:ext uri="{FF2B5EF4-FFF2-40B4-BE49-F238E27FC236}">
                <a16:creationId xmlns:a16="http://schemas.microsoft.com/office/drawing/2014/main" id="{D5BF0180-B9E8-6A80-3143-405A07CB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91" y="0"/>
            <a:ext cx="8659418" cy="611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49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179014" y="3046491"/>
            <a:ext cx="3766144" cy="1140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Evrimsel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dış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tanımlama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süreci</a:t>
            </a:r>
            <a:endParaRPr lang="lt-LT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4" name="Resim 3" descr="metin, diyagram, ekran görüntüsü, harita içeren bir resim&#10;&#10;Açıklama otomatik olarak oluşturuldu">
            <a:extLst>
              <a:ext uri="{FF2B5EF4-FFF2-40B4-BE49-F238E27FC236}">
                <a16:creationId xmlns:a16="http://schemas.microsoft.com/office/drawing/2014/main" id="{3096360A-77F5-5C9E-60E1-EA06D4C1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158" y="0"/>
            <a:ext cx="4301683" cy="60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37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277469" y="3028384"/>
            <a:ext cx="3681785" cy="10244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Evrimsel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trendleri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dış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tanımlama</a:t>
            </a:r>
            <a:r>
              <a:rPr lang="en-US" sz="20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0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süreci</a:t>
            </a:r>
            <a:r>
              <a:rPr lang="en-US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	</a:t>
            </a:r>
            <a:endParaRPr lang="lt-LT" sz="20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pic>
        <p:nvPicPr>
          <p:cNvPr id="5" name="Resim 4" descr="metin, çiçek, harita içeren bir resim&#10;&#10;Açıklama otomatik olarak oluşturuldu">
            <a:extLst>
              <a:ext uri="{FF2B5EF4-FFF2-40B4-BE49-F238E27FC236}">
                <a16:creationId xmlns:a16="http://schemas.microsoft.com/office/drawing/2014/main" id="{EDA8AECF-B304-31D4-5ADC-AE086D47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54" y="0"/>
            <a:ext cx="4273492" cy="60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llout: Right Arrow 13">
            <a:extLst>
              <a:ext uri="{FF2B5EF4-FFF2-40B4-BE49-F238E27FC236}">
                <a16:creationId xmlns:a16="http://schemas.microsoft.com/office/drawing/2014/main" id="{CB8EE9A5-C885-E5C3-9516-E953636F1C79}"/>
              </a:ext>
            </a:extLst>
          </p:cNvPr>
          <p:cNvSpPr/>
          <p:nvPr/>
        </p:nvSpPr>
        <p:spPr>
          <a:xfrm>
            <a:off x="6791327" y="2505075"/>
            <a:ext cx="2886073" cy="2733675"/>
          </a:xfrm>
          <a:prstGeom prst="rightArrowCallout">
            <a:avLst>
              <a:gd name="adj1" fmla="val 23606"/>
              <a:gd name="adj2" fmla="val 18031"/>
              <a:gd name="adj3" fmla="val 12108"/>
              <a:gd name="adj4" fmla="val 85683"/>
            </a:avLst>
          </a:prstGeom>
          <a:noFill/>
          <a:ln w="19050">
            <a:solidFill>
              <a:srgbClr val="E67E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9A1D2D-E516-D2C6-7A72-8C2D2988F7B6}"/>
              </a:ext>
            </a:extLst>
          </p:cNvPr>
          <p:cNvSpPr txBox="1">
            <a:spLocks/>
          </p:cNvSpPr>
          <p:nvPr/>
        </p:nvSpPr>
        <p:spPr>
          <a:xfrm>
            <a:off x="266714" y="353837"/>
            <a:ext cx="9582136" cy="7722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  <a:defRPr lang="es-ES_tradnl" sz="2200" b="1" kern="1200" dirty="0">
                <a:solidFill>
                  <a:srgbClr val="00B0D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4013" indent="-176213" algn="l" defTabSz="990571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1338" indent="-187325" algn="l" defTabSz="865030" rtl="0" eaLnBrk="1" latinLnBrk="0" hangingPunct="1"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0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Faktörlerin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ve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trendlerin</a:t>
            </a:r>
            <a:r>
              <a:rPr lang="en-US" sz="2400" dirty="0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 </a:t>
            </a:r>
            <a:r>
              <a:rPr lang="en-US" sz="2400" dirty="0" err="1">
                <a:solidFill>
                  <a:srgbClr val="00717F"/>
                </a:solidFill>
                <a:latin typeface="Myriad Pro" panose="020B0503030403020204" pitchFamily="34" charset="0"/>
                <a:ea typeface="Open Sans Extrabold"/>
                <a:cs typeface="Open Sans Extrabold"/>
              </a:rPr>
              <a:t>tanımı</a:t>
            </a:r>
            <a:endParaRPr lang="lt-LT" sz="2000" dirty="0">
              <a:solidFill>
                <a:srgbClr val="6DA6D1"/>
              </a:solidFill>
              <a:latin typeface="Myriad Pro" panose="020B0503030403020204" pitchFamily="34" charset="0"/>
            </a:endParaRPr>
          </a:p>
          <a:p>
            <a:pPr>
              <a:defRPr/>
            </a:pP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Bireysel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ve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dış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faktörler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ile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evrimsel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</a:p>
          <a:p>
            <a:pPr>
              <a:defRPr/>
            </a:pP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trendlerin</a:t>
            </a:r>
            <a:r>
              <a:rPr lang="en-US" sz="2000" dirty="0">
                <a:solidFill>
                  <a:srgbClr val="6DA6D1"/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rgbClr val="6DA6D1"/>
                </a:solidFill>
                <a:latin typeface="Myriad Pro" panose="020B0503030403020204" pitchFamily="34" charset="0"/>
              </a:rPr>
              <a:t>belirlenmesi</a:t>
            </a:r>
            <a:endParaRPr lang="en-US" sz="2000" dirty="0">
              <a:solidFill>
                <a:srgbClr val="6DA6D1"/>
              </a:solidFill>
              <a:latin typeface="Myriad Pro" panose="020B0503030403020204" pitchFamily="34" charset="0"/>
            </a:endParaRPr>
          </a:p>
          <a:p>
            <a:pPr>
              <a:defRPr/>
            </a:pPr>
            <a:endParaRPr lang="lt-LT" sz="2400" dirty="0">
              <a:solidFill>
                <a:srgbClr val="00717F"/>
              </a:solidFill>
              <a:latin typeface="Myriad Pro" panose="020B0503030403020204" pitchFamily="34" charset="0"/>
              <a:ea typeface="Open Sans Extrabold"/>
              <a:cs typeface="Open Sans Extrabold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16FA1-6393-DD9B-3ECE-2687D003BC1A}"/>
              </a:ext>
            </a:extLst>
          </p:cNvPr>
          <p:cNvGrpSpPr/>
          <p:nvPr/>
        </p:nvGrpSpPr>
        <p:grpSpPr>
          <a:xfrm>
            <a:off x="266714" y="1504950"/>
            <a:ext cx="6524611" cy="4474124"/>
            <a:chOff x="-123811" y="1504950"/>
            <a:chExt cx="6524611" cy="4474124"/>
          </a:xfrm>
        </p:grpSpPr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572AFE5F-59A5-9B19-968A-330E63C2ED75}"/>
                </a:ext>
              </a:extLst>
            </p:cNvPr>
            <p:cNvSpPr/>
            <p:nvPr/>
          </p:nvSpPr>
          <p:spPr>
            <a:xfrm>
              <a:off x="-123811" y="1504950"/>
              <a:ext cx="5248277" cy="4474124"/>
            </a:xfrm>
            <a:prstGeom prst="flowChartProcess">
              <a:avLst/>
            </a:prstGeom>
            <a:pattFill prst="wdDnDiag">
              <a:fgClr>
                <a:schemeClr val="accent6">
                  <a:lumMod val="20000"/>
                  <a:lumOff val="80000"/>
                </a:schemeClr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A45806-1183-B93B-6CD2-CF839E990728}"/>
                </a:ext>
              </a:extLst>
            </p:cNvPr>
            <p:cNvSpPr txBox="1"/>
            <p:nvPr/>
          </p:nvSpPr>
          <p:spPr>
            <a:xfrm>
              <a:off x="266714" y="1562260"/>
              <a:ext cx="4524361" cy="4358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11 TEMA:</a:t>
              </a:r>
              <a:endPara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Kentsel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Planlama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Arazi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Kullanımı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Demografik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Ekonomik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Sosyal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Karakteristikler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Toplu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Taşıma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Yürüme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Bisiklet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Mikro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Hareketlilik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Motorlu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Ulaşım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Yol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Emniyeti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Güvenliği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Hareketlilik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Yönetimi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Dijital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Çözümler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Akıllı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Ulaşım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Sistemleri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Kentsel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Yük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Taşımacılığı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lvl="0" indent="-342900" algn="just">
                <a:lnSpc>
                  <a:spcPct val="115000"/>
                </a:lnSpc>
                <a:spcAft>
                  <a:spcPts val="600"/>
                </a:spcAft>
                <a:buFont typeface="+mj-lt"/>
                <a:buAutoNum type="arabicPeriod"/>
              </a:pP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Çevre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İklim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6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Sağlık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" name="Arrow: Striped Right 8">
              <a:extLst>
                <a:ext uri="{FF2B5EF4-FFF2-40B4-BE49-F238E27FC236}">
                  <a16:creationId xmlns:a16="http://schemas.microsoft.com/office/drawing/2014/main" id="{FA16ED65-27AA-F6C0-F3A4-30AF2F083F5F}"/>
                </a:ext>
              </a:extLst>
            </p:cNvPr>
            <p:cNvSpPr/>
            <p:nvPr/>
          </p:nvSpPr>
          <p:spPr>
            <a:xfrm>
              <a:off x="5162549" y="2754137"/>
              <a:ext cx="1238251" cy="772247"/>
            </a:xfrm>
            <a:prstGeom prst="striped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Striped Right 9">
              <a:extLst>
                <a:ext uri="{FF2B5EF4-FFF2-40B4-BE49-F238E27FC236}">
                  <a16:creationId xmlns:a16="http://schemas.microsoft.com/office/drawing/2014/main" id="{E6596D2A-BBE9-D424-0CC5-AEB626F4518A}"/>
                </a:ext>
              </a:extLst>
            </p:cNvPr>
            <p:cNvSpPr/>
            <p:nvPr/>
          </p:nvSpPr>
          <p:spPr>
            <a:xfrm>
              <a:off x="5162549" y="4186997"/>
              <a:ext cx="1238251" cy="772247"/>
            </a:xfrm>
            <a:prstGeom prst="striped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3610FB-0D70-7B9B-B74E-F127B2371B96}"/>
              </a:ext>
            </a:extLst>
          </p:cNvPr>
          <p:cNvSpPr/>
          <p:nvPr/>
        </p:nvSpPr>
        <p:spPr>
          <a:xfrm>
            <a:off x="6934199" y="2788956"/>
            <a:ext cx="2133602" cy="685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1600" b="1" dirty="0">
                <a:solidFill>
                  <a:schemeClr val="tx1"/>
                </a:solidFill>
              </a:rPr>
              <a:t>Her temadaki bireysel etkenler kümesi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00C9AC-BA61-2AD2-18FE-ED87CEAA0287}"/>
              </a:ext>
            </a:extLst>
          </p:cNvPr>
          <p:cNvSpPr/>
          <p:nvPr/>
        </p:nvSpPr>
        <p:spPr>
          <a:xfrm>
            <a:off x="6953248" y="4186997"/>
            <a:ext cx="2133603" cy="6858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1600" b="1" dirty="0">
                <a:solidFill>
                  <a:schemeClr val="tx1"/>
                </a:solidFill>
              </a:rPr>
              <a:t>Her temadaki dış etkenler kümesi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40A937-FD25-4F50-A8D0-D96DB6AE753F}"/>
              </a:ext>
            </a:extLst>
          </p:cNvPr>
          <p:cNvSpPr/>
          <p:nvPr/>
        </p:nvSpPr>
        <p:spPr>
          <a:xfrm>
            <a:off x="9715483" y="2505075"/>
            <a:ext cx="2209803" cy="2733675"/>
          </a:xfrm>
          <a:prstGeom prst="roundRect">
            <a:avLst/>
          </a:prstGeom>
          <a:noFill/>
          <a:ln>
            <a:solidFill>
              <a:srgbClr val="E67E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t-LT" sz="1200" b="1" dirty="0">
                <a:solidFill>
                  <a:schemeClr val="tx1"/>
                </a:solidFill>
              </a:rPr>
              <a:t>SKUp tesiri altına girmeyen </a:t>
            </a:r>
            <a:r>
              <a:rPr lang="lt-LT" sz="1200" dirty="0">
                <a:solidFill>
                  <a:schemeClr val="tx1"/>
                </a:solidFill>
              </a:rPr>
              <a:t>ve hassasiyet analizi sırasında dikkate alınması gereken etkenler 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t-LT" sz="1200" b="1" dirty="0">
                <a:solidFill>
                  <a:schemeClr val="tx1"/>
                </a:solidFill>
              </a:rPr>
              <a:t>Politika değişikliklerinden </a:t>
            </a:r>
            <a:r>
              <a:rPr lang="lt-LT" sz="1200" dirty="0">
                <a:solidFill>
                  <a:schemeClr val="tx1"/>
                </a:solidFill>
              </a:rPr>
              <a:t>etkilenebilecek faktörler</a:t>
            </a:r>
            <a:endParaRPr lang="lt-LT" sz="1200" b="1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t-LT" sz="1200" b="1" dirty="0">
                <a:solidFill>
                  <a:schemeClr val="tx1"/>
                </a:solidFill>
              </a:rPr>
              <a:t>Yerel ölçekteki müdahalelerden </a:t>
            </a:r>
            <a:r>
              <a:rPr lang="lt-LT" sz="1200" dirty="0">
                <a:solidFill>
                  <a:schemeClr val="tx1"/>
                </a:solidFill>
              </a:rPr>
              <a:t>etkilenebilecek faktörler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45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57150">
          <a:solidFill>
            <a:srgbClr val="E6005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b846bb-49da-442d-ac44-1711760f675e" xsi:nil="true"/>
    <lcf76f155ced4ddcb4097134ff3c332f xmlns="11876741-4e3d-41e4-924e-432c5fed92e0">
      <Terms xmlns="http://schemas.microsoft.com/office/infopath/2007/PartnerControls"/>
    </lcf76f155ced4ddcb4097134ff3c332f>
    <Test xmlns="11876741-4e3d-41e4-924e-432c5fed92e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E9AADD9055F48A76998BB8EEE9D03" ma:contentTypeVersion="18" ma:contentTypeDescription="Create a new document." ma:contentTypeScope="" ma:versionID="b3645e58a94c99bd69f5f502368a66ac">
  <xsd:schema xmlns:xsd="http://www.w3.org/2001/XMLSchema" xmlns:xs="http://www.w3.org/2001/XMLSchema" xmlns:p="http://schemas.microsoft.com/office/2006/metadata/properties" xmlns:ns2="11876741-4e3d-41e4-924e-432c5fed92e0" xmlns:ns3="0fb846bb-49da-442d-ac44-1711760f675e" targetNamespace="http://schemas.microsoft.com/office/2006/metadata/properties" ma:root="true" ma:fieldsID="64829dceb4c8dfece684ce7946328132" ns2:_="" ns3:_="">
    <xsd:import namespace="11876741-4e3d-41e4-924e-432c5fed92e0"/>
    <xsd:import namespace="0fb846bb-49da-442d-ac44-1711760f67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Test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76741-4e3d-41e4-924e-432c5fed9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3e14187-b4d4-4fc9-8c4a-20dc3ccbf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est" ma:index="21" nillable="true" ma:displayName="Test" ma:format="Dropdown" ma:internalName="Test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846bb-49da-442d-ac44-1711760f675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5cadf01-7365-4aa7-ab17-dc142bd71c8a}" ma:internalName="TaxCatchAll" ma:showField="CatchAllData" ma:web="0fb846bb-49da-442d-ac44-1711760f67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18BB13-A59B-4E89-B233-26DE9241C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07A45B-92F5-489F-83C6-565C319F3FA1}">
  <ds:schemaRefs>
    <ds:schemaRef ds:uri="0fb846bb-49da-442d-ac44-1711760f675e"/>
    <ds:schemaRef ds:uri="11876741-4e3d-41e4-924e-432c5fed92e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6CCA18-E7F1-4F05-9338-D2FAFCDB7339}">
  <ds:schemaRefs>
    <ds:schemaRef ds:uri="0fb846bb-49da-442d-ac44-1711760f675e"/>
    <ds:schemaRef ds:uri="11876741-4e3d-41e4-924e-432c5fed92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1696</Words>
  <Application>Microsoft Office PowerPoint</Application>
  <PresentationFormat>Widescreen</PresentationFormat>
  <Paragraphs>349</Paragraphs>
  <Slides>26</Slides>
  <Notes>25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SMART Ankara:  Sürdürülebilir Kentsel Hareketlilik Planı senaryo sunumu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Buraya Başlık Yazılacak</dc:title>
  <dc:creator>Microsoft Office User</dc:creator>
  <cp:lastModifiedBy>Ege Kacar</cp:lastModifiedBy>
  <cp:revision>23</cp:revision>
  <dcterms:created xsi:type="dcterms:W3CDTF">2022-11-03T14:15:12Z</dcterms:created>
  <dcterms:modified xsi:type="dcterms:W3CDTF">2024-05-20T16:12:22Z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0x01010007AE9AADD9055F48A76998BB8EEE9D03</vt:lpwstr>
  </property>
</Properties>
</file>